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0.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9.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52" r:id="rId1"/>
  </p:sldMasterIdLst>
  <p:notesMasterIdLst>
    <p:notesMasterId r:id="rId44"/>
  </p:notesMasterIdLst>
  <p:sldIdLst>
    <p:sldId id="273" r:id="rId2"/>
    <p:sldId id="274" r:id="rId3"/>
    <p:sldId id="333" r:id="rId4"/>
    <p:sldId id="276" r:id="rId5"/>
    <p:sldId id="334" r:id="rId6"/>
    <p:sldId id="311" r:id="rId7"/>
    <p:sldId id="315" r:id="rId8"/>
    <p:sldId id="312" r:id="rId9"/>
    <p:sldId id="335" r:id="rId10"/>
    <p:sldId id="336" r:id="rId11"/>
    <p:sldId id="337" r:id="rId12"/>
    <p:sldId id="338" r:id="rId13"/>
    <p:sldId id="339" r:id="rId14"/>
    <p:sldId id="340" r:id="rId15"/>
    <p:sldId id="341" r:id="rId16"/>
    <p:sldId id="313" r:id="rId17"/>
    <p:sldId id="342" r:id="rId18"/>
    <p:sldId id="343" r:id="rId19"/>
    <p:sldId id="344" r:id="rId20"/>
    <p:sldId id="345" r:id="rId21"/>
    <p:sldId id="314" r:id="rId22"/>
    <p:sldId id="364" r:id="rId23"/>
    <p:sldId id="346" r:id="rId24"/>
    <p:sldId id="347" r:id="rId25"/>
    <p:sldId id="348" r:id="rId26"/>
    <p:sldId id="349" r:id="rId27"/>
    <p:sldId id="350" r:id="rId28"/>
    <p:sldId id="351" r:id="rId29"/>
    <p:sldId id="352" r:id="rId30"/>
    <p:sldId id="363" r:id="rId31"/>
    <p:sldId id="353" r:id="rId32"/>
    <p:sldId id="354" r:id="rId33"/>
    <p:sldId id="355" r:id="rId34"/>
    <p:sldId id="356" r:id="rId35"/>
    <p:sldId id="358" r:id="rId36"/>
    <p:sldId id="357" r:id="rId37"/>
    <p:sldId id="323" r:id="rId38"/>
    <p:sldId id="360" r:id="rId39"/>
    <p:sldId id="365" r:id="rId40"/>
    <p:sldId id="361" r:id="rId41"/>
    <p:sldId id="362" r:id="rId42"/>
    <p:sldId id="35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0526A"/>
    <a:srgbClr val="3278B8"/>
    <a:srgbClr val="FCCE0C"/>
    <a:srgbClr val="EBBF03"/>
    <a:srgbClr val="DEE30B"/>
    <a:srgbClr val="FF9999"/>
    <a:srgbClr val="666699"/>
    <a:srgbClr val="00CC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138" y="8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BAD88-7369-4D00-ADF2-AAA59074E8EE}" type="datetimeFigureOut">
              <a:rPr lang="en-US" smtClean="0"/>
              <a:pPr/>
              <a:t>06/04/2023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DF457-4A5E-4BB2-AF64-0EF80FACCE1B}" type="slidenum">
              <a:rPr lang="en-US" smtClean="0"/>
              <a:pPr/>
              <a:t>‹#›</a:t>
            </a:fld>
            <a:endParaRPr lang="en-US"/>
          </a:p>
        </p:txBody>
      </p:sp>
    </p:spTree>
    <p:extLst>
      <p:ext uri="{BB962C8B-B14F-4D97-AF65-F5344CB8AC3E}">
        <p14:creationId xmlns:p14="http://schemas.microsoft.com/office/powerpoint/2010/main" val="124335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J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JO"/>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07204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8531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ar-J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1076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38200" y="6356350"/>
            <a:ext cx="2743200" cy="365125"/>
          </a:xfrm>
        </p:spPr>
        <p:txBody>
          <a:bodyPr/>
          <a:lstStyle>
            <a:lvl1pPr>
              <a:defRPr sz="1200" b="0">
                <a:solidFill>
                  <a:schemeClr val="bg1">
                    <a:lumMod val="50000"/>
                  </a:schemeClr>
                </a:solidFill>
                <a:latin typeface="Times New Roman" panose="02020603050405020304" pitchFamily="18" charset="0"/>
                <a:cs typeface="Times New Roman" panose="02020603050405020304" pitchFamily="18" charset="0"/>
              </a:defRPr>
            </a:lvl1pPr>
          </a:lstStyle>
          <a:p>
            <a:r>
              <a:rPr lang="en-US" dirty="0"/>
              <a:t>Slide </a:t>
            </a:r>
            <a:fld id="{4FAB73BC-B049-4115-A692-8D63A059BFB8}" type="slidenum">
              <a:rPr lang="en-US" smtClean="0"/>
              <a:pPr/>
              <a:t>‹#›</a:t>
            </a:fld>
            <a:r>
              <a:rPr lang="en-US" dirty="0"/>
              <a:t> of 39</a:t>
            </a:r>
          </a:p>
        </p:txBody>
      </p:sp>
    </p:spTree>
    <p:extLst>
      <p:ext uri="{BB962C8B-B14F-4D97-AF65-F5344CB8AC3E}">
        <p14:creationId xmlns:p14="http://schemas.microsoft.com/office/powerpoint/2010/main" val="281535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J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1165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1861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ar-J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71917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JO"/>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03371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04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J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68041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J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J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ar-JO"/>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2270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J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939075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409c48f9e3224f92b2870cd020b133ed.cc-propeller.cloud/"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33578" y="2613173"/>
            <a:ext cx="10136037" cy="1015663"/>
          </a:xfrm>
          <a:prstGeom prst="rect">
            <a:avLst/>
          </a:prstGeom>
          <a:noFill/>
        </p:spPr>
        <p:txBody>
          <a:bodyPr wrap="square" rtlCol="0">
            <a:spAutoFit/>
          </a:bodyPr>
          <a:lstStyle/>
          <a:p>
            <a:pPr algn="ctr"/>
            <a:r>
              <a:rPr lang="en-US" sz="6000" b="1" dirty="0">
                <a:latin typeface="Century" panose="02040604050505020304" pitchFamily="18" charset="0"/>
                <a:cs typeface="Times New Roman" panose="02020603050405020304" pitchFamily="18" charset="0"/>
              </a:rPr>
              <a:t>Networks and The Internet</a:t>
            </a:r>
          </a:p>
        </p:txBody>
      </p:sp>
      <p:sp>
        <p:nvSpPr>
          <p:cNvPr id="11" name="Rectangle 10"/>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panose="02040604050505020304" pitchFamily="18" charset="0"/>
            </a:endParaRPr>
          </a:p>
        </p:txBody>
      </p:sp>
      <p:sp>
        <p:nvSpPr>
          <p:cNvPr id="2" name="TextBox 1"/>
          <p:cNvSpPr txBox="1"/>
          <p:nvPr/>
        </p:nvSpPr>
        <p:spPr>
          <a:xfrm>
            <a:off x="4389121" y="1802674"/>
            <a:ext cx="2579914" cy="646331"/>
          </a:xfrm>
          <a:prstGeom prst="rect">
            <a:avLst/>
          </a:prstGeom>
          <a:solidFill>
            <a:schemeClr val="accent1">
              <a:lumMod val="20000"/>
              <a:lumOff val="80000"/>
            </a:schemeClr>
          </a:solidFill>
          <a:ln>
            <a:solidFill>
              <a:schemeClr val="tx2"/>
            </a:solidFill>
          </a:ln>
        </p:spPr>
        <p:txBody>
          <a:bodyPr wrap="square" rtlCol="0">
            <a:spAutoFit/>
          </a:bodyPr>
          <a:lstStyle/>
          <a:p>
            <a:pPr algn="ctr"/>
            <a:r>
              <a:rPr lang="en-US" sz="3600" b="1" dirty="0" smtClean="0"/>
              <a:t>Chapter 3</a:t>
            </a:r>
            <a:endParaRPr lang="en-US" sz="3600" b="1" dirty="0"/>
          </a:p>
        </p:txBody>
      </p:sp>
    </p:spTree>
    <p:extLst>
      <p:ext uri="{BB962C8B-B14F-4D97-AF65-F5344CB8AC3E}">
        <p14:creationId xmlns:p14="http://schemas.microsoft.com/office/powerpoint/2010/main" val="17684291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5155"/>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Browsers and Servers</a:t>
            </a:r>
          </a:p>
        </p:txBody>
      </p:sp>
      <p:sp>
        <p:nvSpPr>
          <p:cNvPr id="6" name="Content Placeholder 2"/>
          <p:cNvSpPr>
            <a:spLocks noGrp="1"/>
          </p:cNvSpPr>
          <p:nvPr>
            <p:ph idx="1"/>
          </p:nvPr>
        </p:nvSpPr>
        <p:spPr>
          <a:xfrm>
            <a:off x="1000837" y="1234969"/>
            <a:ext cx="10058400" cy="5346986"/>
          </a:xfrm>
        </p:spPr>
        <p:txBody>
          <a:bodyPr>
            <a:normAutofit/>
          </a:bodyPr>
          <a:lstStyle/>
          <a:p>
            <a:pPr algn="just">
              <a:lnSpc>
                <a:spcPct val="100000"/>
              </a:lnSpc>
              <a:buClr>
                <a:srgbClr val="3278B8"/>
              </a:buClr>
            </a:pPr>
            <a:r>
              <a:rPr lang="en-US" sz="2400" dirty="0">
                <a:latin typeface="Century" panose="02040604050505020304" pitchFamily="18" charset="0"/>
              </a:rPr>
              <a:t>The server is the device or program in that network that waits for incoming requests and sends back data. This might be an </a:t>
            </a:r>
            <a:endParaRPr lang="en-US" sz="2400" dirty="0" smtClean="0">
              <a:latin typeface="Century" panose="02040604050505020304" pitchFamily="18" charset="0"/>
            </a:endParaRPr>
          </a:p>
          <a:p>
            <a:pPr marL="457200" indent="-457200" algn="just">
              <a:lnSpc>
                <a:spcPct val="100000"/>
              </a:lnSpc>
              <a:buClr>
                <a:srgbClr val="3278B8"/>
              </a:buClr>
              <a:buFont typeface="+mj-lt"/>
              <a:buAutoNum type="arabicPeriod"/>
            </a:pPr>
            <a:r>
              <a:rPr lang="en-US" sz="2400" dirty="0" smtClean="0">
                <a:solidFill>
                  <a:srgbClr val="FF0000"/>
                </a:solidFill>
                <a:latin typeface="Century" panose="02040604050505020304" pitchFamily="18" charset="0"/>
              </a:rPr>
              <a:t>in-house </a:t>
            </a:r>
            <a:r>
              <a:rPr lang="en-US" sz="2400" dirty="0">
                <a:solidFill>
                  <a:srgbClr val="FF0000"/>
                </a:solidFill>
                <a:latin typeface="Century" panose="02040604050505020304" pitchFamily="18" charset="0"/>
              </a:rPr>
              <a:t>server, </a:t>
            </a:r>
            <a:endParaRPr lang="en-US" sz="2400" dirty="0" smtClean="0">
              <a:solidFill>
                <a:srgbClr val="FF0000"/>
              </a:solidFill>
              <a:latin typeface="Century" panose="02040604050505020304" pitchFamily="18" charset="0"/>
            </a:endParaRPr>
          </a:p>
          <a:p>
            <a:pPr marL="457200" indent="-457200" algn="just">
              <a:lnSpc>
                <a:spcPct val="100000"/>
              </a:lnSpc>
              <a:buClr>
                <a:srgbClr val="3278B8"/>
              </a:buClr>
              <a:buFont typeface="+mj-lt"/>
              <a:buAutoNum type="arabicPeriod"/>
            </a:pPr>
            <a:r>
              <a:rPr lang="en-US" sz="2400" dirty="0" smtClean="0">
                <a:solidFill>
                  <a:srgbClr val="FF0000"/>
                </a:solidFill>
                <a:latin typeface="Century" panose="02040604050505020304" pitchFamily="18" charset="0"/>
              </a:rPr>
              <a:t>a </a:t>
            </a:r>
            <a:r>
              <a:rPr lang="en-US" sz="2400" dirty="0">
                <a:solidFill>
                  <a:srgbClr val="FF0000"/>
                </a:solidFill>
                <a:latin typeface="Century" panose="02040604050505020304" pitchFamily="18" charset="0"/>
              </a:rPr>
              <a:t>rented server at a data </a:t>
            </a:r>
            <a:r>
              <a:rPr lang="en-US" sz="2400" dirty="0" smtClean="0">
                <a:solidFill>
                  <a:srgbClr val="FF0000"/>
                </a:solidFill>
                <a:latin typeface="Century" panose="02040604050505020304" pitchFamily="18" charset="0"/>
              </a:rPr>
              <a:t>center,</a:t>
            </a:r>
          </a:p>
          <a:p>
            <a:pPr marL="457200" indent="-457200" algn="just">
              <a:lnSpc>
                <a:spcPct val="100000"/>
              </a:lnSpc>
              <a:buClr>
                <a:srgbClr val="3278B8"/>
              </a:buClr>
              <a:buFont typeface="+mj-lt"/>
              <a:buAutoNum type="arabicPeriod"/>
            </a:pPr>
            <a:r>
              <a:rPr lang="en-US" sz="2400" dirty="0" smtClean="0">
                <a:solidFill>
                  <a:srgbClr val="FF0000"/>
                </a:solidFill>
                <a:latin typeface="Century" panose="02040604050505020304" pitchFamily="18" charset="0"/>
              </a:rPr>
              <a:t>cloud </a:t>
            </a:r>
            <a:r>
              <a:rPr lang="en-US" sz="2400" dirty="0">
                <a:solidFill>
                  <a:srgbClr val="FF0000"/>
                </a:solidFill>
                <a:latin typeface="Century" panose="02040604050505020304" pitchFamily="18" charset="0"/>
              </a:rPr>
              <a:t>server.</a:t>
            </a:r>
          </a:p>
          <a:p>
            <a:pPr algn="just">
              <a:lnSpc>
                <a:spcPct val="100000"/>
              </a:lnSpc>
              <a:buClr>
                <a:srgbClr val="3278B8"/>
              </a:buClr>
            </a:pPr>
            <a:r>
              <a:rPr lang="en-US" sz="2400" dirty="0">
                <a:latin typeface="Century" panose="02040604050505020304" pitchFamily="18" charset="0"/>
              </a:rPr>
              <a:t>The browser and server communicate with one another using the internet protocol known as </a:t>
            </a:r>
            <a:r>
              <a:rPr lang="en-US" sz="2400" dirty="0" smtClean="0">
                <a:latin typeface="Century" panose="02040604050505020304" pitchFamily="18" charset="0"/>
              </a:rPr>
              <a:t>Hypertext </a:t>
            </a:r>
            <a:r>
              <a:rPr lang="en-US" sz="2400" dirty="0">
                <a:latin typeface="Century" panose="02040604050505020304" pitchFamily="18" charset="0"/>
              </a:rPr>
              <a:t>Transfer Protocol (HTTP) which allows for data transfer.</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10</a:t>
            </a:fld>
            <a:r>
              <a:rPr lang="en-US"/>
              <a:t> of 39</a:t>
            </a:r>
            <a:endParaRPr lang="en-US" dirty="0"/>
          </a:p>
        </p:txBody>
      </p:sp>
    </p:spTree>
    <p:extLst>
      <p:ext uri="{BB962C8B-B14F-4D97-AF65-F5344CB8AC3E}">
        <p14:creationId xmlns:p14="http://schemas.microsoft.com/office/powerpoint/2010/main" val="776884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Browsers and Servers</a:t>
            </a:r>
          </a:p>
        </p:txBody>
      </p:sp>
      <p:sp>
        <p:nvSpPr>
          <p:cNvPr id="6" name="Content Placeholder 2"/>
          <p:cNvSpPr>
            <a:spLocks noGrp="1"/>
          </p:cNvSpPr>
          <p:nvPr>
            <p:ph idx="1"/>
          </p:nvPr>
        </p:nvSpPr>
        <p:spPr>
          <a:xfrm>
            <a:off x="1000836" y="1234969"/>
            <a:ext cx="10203975" cy="5346986"/>
          </a:xfrm>
        </p:spPr>
        <p:txBody>
          <a:bodyPr>
            <a:normAutofit/>
          </a:bodyPr>
          <a:lstStyle/>
          <a:p>
            <a:pPr algn="just">
              <a:lnSpc>
                <a:spcPct val="150000"/>
              </a:lnSpc>
              <a:buClr>
                <a:srgbClr val="3278B8"/>
              </a:buClr>
            </a:pPr>
            <a:r>
              <a:rPr lang="en-US" sz="2400" dirty="0">
                <a:latin typeface="Century" panose="02040604050505020304" pitchFamily="18" charset="0"/>
              </a:rPr>
              <a:t>What happens when you request a website in your browser?</a:t>
            </a:r>
          </a:p>
          <a:p>
            <a:pPr algn="just">
              <a:lnSpc>
                <a:spcPct val="150000"/>
              </a:lnSpc>
              <a:buClr>
                <a:srgbClr val="3278B8"/>
              </a:buClr>
            </a:pPr>
            <a:endParaRPr lang="en-US" sz="2400" dirty="0">
              <a:latin typeface="Century" panose="02040604050505020304" pitchFamily="18" charset="0"/>
            </a:endParaRPr>
          </a:p>
        </p:txBody>
      </p:sp>
      <p:pic>
        <p:nvPicPr>
          <p:cNvPr id="8" name="Picture 7"/>
          <p:cNvPicPr>
            <a:picLocks noChangeAspect="1"/>
          </p:cNvPicPr>
          <p:nvPr/>
        </p:nvPicPr>
        <p:blipFill>
          <a:blip r:embed="rId2"/>
          <a:stretch>
            <a:fillRect/>
          </a:stretch>
        </p:blipFill>
        <p:spPr>
          <a:xfrm>
            <a:off x="2158620" y="1927909"/>
            <a:ext cx="7888405" cy="4428441"/>
          </a:xfrm>
          <a:prstGeom prst="rect">
            <a:avLst/>
          </a:prstGeom>
        </p:spPr>
      </p:pic>
      <p:sp>
        <p:nvSpPr>
          <p:cNvPr id="10" name="Slide Number Placeholder 9"/>
          <p:cNvSpPr>
            <a:spLocks noGrp="1"/>
          </p:cNvSpPr>
          <p:nvPr>
            <p:ph type="sldNum" sz="quarter" idx="12"/>
          </p:nvPr>
        </p:nvSpPr>
        <p:spPr/>
        <p:txBody>
          <a:bodyPr/>
          <a:lstStyle/>
          <a:p>
            <a:r>
              <a:rPr lang="en-US"/>
              <a:t>Slide </a:t>
            </a:r>
            <a:fld id="{4FAB73BC-B049-4115-A692-8D63A059BFB8}" type="slidenum">
              <a:rPr lang="en-US" smtClean="0"/>
              <a:pPr/>
              <a:t>11</a:t>
            </a:fld>
            <a:r>
              <a:rPr lang="en-US"/>
              <a:t> of 39</a:t>
            </a:r>
            <a:endParaRPr lang="en-US" dirty="0"/>
          </a:p>
        </p:txBody>
      </p:sp>
    </p:spTree>
    <p:extLst>
      <p:ext uri="{BB962C8B-B14F-4D97-AF65-F5344CB8AC3E}">
        <p14:creationId xmlns:p14="http://schemas.microsoft.com/office/powerpoint/2010/main" val="93328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404 Status Code</a:t>
            </a:r>
          </a:p>
        </p:txBody>
      </p:sp>
      <p:sp>
        <p:nvSpPr>
          <p:cNvPr id="6" name="Content Placeholder 2"/>
          <p:cNvSpPr>
            <a:spLocks noGrp="1"/>
          </p:cNvSpPr>
          <p:nvPr>
            <p:ph idx="1"/>
          </p:nvPr>
        </p:nvSpPr>
        <p:spPr>
          <a:xfrm>
            <a:off x="1000837" y="1234969"/>
            <a:ext cx="5618327" cy="5346986"/>
          </a:xfrm>
        </p:spPr>
        <p:txBody>
          <a:bodyPr>
            <a:normAutofit fontScale="92500" lnSpcReduction="20000"/>
          </a:bodyPr>
          <a:lstStyle/>
          <a:p>
            <a:pPr algn="just">
              <a:lnSpc>
                <a:spcPct val="150000"/>
              </a:lnSpc>
              <a:buClr>
                <a:srgbClr val="3278B8"/>
              </a:buClr>
            </a:pPr>
            <a:r>
              <a:rPr lang="en-US" sz="2400" dirty="0">
                <a:latin typeface="Century" panose="02040604050505020304" pitchFamily="18" charset="0"/>
              </a:rPr>
              <a:t>When a server responds to a client, the server specifies a status code as a part of the response.</a:t>
            </a:r>
          </a:p>
          <a:p>
            <a:pPr algn="just">
              <a:lnSpc>
                <a:spcPct val="150000"/>
              </a:lnSpc>
              <a:buClr>
                <a:srgbClr val="3278B8"/>
              </a:buClr>
            </a:pPr>
            <a:r>
              <a:rPr lang="en-US" sz="2400" dirty="0">
                <a:latin typeface="Century" panose="02040604050505020304" pitchFamily="18" charset="0"/>
              </a:rPr>
              <a:t>Status codes indicate whether or not the HTTP request was successfully completed and if there was an error, they contain some information about the type of error that happened. </a:t>
            </a:r>
          </a:p>
          <a:p>
            <a:pPr algn="just">
              <a:lnSpc>
                <a:spcPct val="150000"/>
              </a:lnSpc>
              <a:buClr>
                <a:srgbClr val="3278B8"/>
              </a:buClr>
            </a:pPr>
            <a:r>
              <a:rPr lang="en-US" sz="2400" dirty="0">
                <a:latin typeface="Century" panose="02040604050505020304" pitchFamily="18" charset="0"/>
              </a:rPr>
              <a:t>The status code helps the browser know how to handle the data that was sent back with the response.</a:t>
            </a:r>
          </a:p>
        </p:txBody>
      </p:sp>
      <p:pic>
        <p:nvPicPr>
          <p:cNvPr id="9" name="Picture 8"/>
          <p:cNvPicPr>
            <a:picLocks noChangeAspect="1"/>
          </p:cNvPicPr>
          <p:nvPr/>
        </p:nvPicPr>
        <p:blipFill>
          <a:blip r:embed="rId2"/>
          <a:stretch>
            <a:fillRect/>
          </a:stretch>
        </p:blipFill>
        <p:spPr>
          <a:xfrm>
            <a:off x="6781801" y="1369110"/>
            <a:ext cx="5247777" cy="3060751"/>
          </a:xfrm>
          <a:prstGeom prst="rect">
            <a:avLst/>
          </a:prstGeom>
          <a:ln>
            <a:solidFill>
              <a:srgbClr val="40526A"/>
            </a:solidFill>
          </a:ln>
        </p:spPr>
      </p:pic>
      <p:pic>
        <p:nvPicPr>
          <p:cNvPr id="13" name="Picture 1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0683" y="4934144"/>
            <a:ext cx="1729477" cy="1729477"/>
          </a:xfrm>
          <a:prstGeom prst="rect">
            <a:avLst/>
          </a:prstGeom>
        </p:spPr>
      </p:pic>
      <p:sp>
        <p:nvSpPr>
          <p:cNvPr id="14" name="TextBox 13"/>
          <p:cNvSpPr txBox="1"/>
          <p:nvPr/>
        </p:nvSpPr>
        <p:spPr>
          <a:xfrm>
            <a:off x="7724630" y="4534034"/>
            <a:ext cx="3138987" cy="400110"/>
          </a:xfrm>
          <a:prstGeom prst="rect">
            <a:avLst/>
          </a:prstGeom>
          <a:noFill/>
        </p:spPr>
        <p:txBody>
          <a:bodyPr wrap="square" rtlCol="1">
            <a:spAutoFit/>
          </a:bodyPr>
          <a:lstStyle/>
          <a:p>
            <a:r>
              <a:rPr lang="en-US" sz="2000" b="1" dirty="0">
                <a:solidFill>
                  <a:srgbClr val="FF0000"/>
                </a:solidFill>
                <a:latin typeface="Century" panose="02040604050505020304" pitchFamily="18" charset="0"/>
              </a:rPr>
              <a:t>press on chrome icon</a:t>
            </a:r>
            <a:endParaRPr lang="ar-JO" sz="2000" b="1" dirty="0">
              <a:solidFill>
                <a:srgbClr val="FF0000"/>
              </a:solidFill>
              <a:latin typeface="Century" panose="02040604050505020304" pitchFamily="18" charset="0"/>
            </a:endParaRP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12</a:t>
            </a:fld>
            <a:r>
              <a:rPr lang="en-US"/>
              <a:t> of 39</a:t>
            </a:r>
            <a:endParaRPr lang="en-US" dirty="0"/>
          </a:p>
        </p:txBody>
      </p:sp>
    </p:spTree>
    <p:extLst>
      <p:ext uri="{BB962C8B-B14F-4D97-AF65-F5344CB8AC3E}">
        <p14:creationId xmlns:p14="http://schemas.microsoft.com/office/powerpoint/2010/main" val="2918038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How Do Browsers Work?</a:t>
            </a:r>
          </a:p>
        </p:txBody>
      </p:sp>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So far we’ve seen how a single request and response are handled between a client and a server. </a:t>
            </a:r>
          </a:p>
          <a:p>
            <a:pPr algn="just">
              <a:lnSpc>
                <a:spcPct val="150000"/>
              </a:lnSpc>
              <a:buClr>
                <a:srgbClr val="3278B8"/>
              </a:buClr>
            </a:pPr>
            <a:r>
              <a:rPr lang="en-US" sz="2400" dirty="0">
                <a:latin typeface="Century" panose="02040604050505020304" pitchFamily="18" charset="0"/>
              </a:rPr>
              <a:t>But most of the time, our devices aren’t making a single request. Every time we load a webpage, our </a:t>
            </a:r>
            <a:r>
              <a:rPr lang="en-US" sz="2400" dirty="0">
                <a:solidFill>
                  <a:srgbClr val="FF0000"/>
                </a:solidFill>
                <a:latin typeface="Century" panose="02040604050505020304" pitchFamily="18" charset="0"/>
              </a:rPr>
              <a:t>device sends a request for each file that makes up that page. </a:t>
            </a:r>
          </a:p>
          <a:p>
            <a:pPr algn="just">
              <a:lnSpc>
                <a:spcPct val="150000"/>
              </a:lnSpc>
              <a:buClr>
                <a:srgbClr val="3278B8"/>
              </a:buClr>
            </a:pPr>
            <a:r>
              <a:rPr lang="en-US" sz="2400" dirty="0">
                <a:latin typeface="Century" panose="02040604050505020304" pitchFamily="18" charset="0"/>
              </a:rPr>
              <a:t>So even when we’re just loading one webpage, that page can make </a:t>
            </a:r>
            <a:r>
              <a:rPr lang="en-US" sz="2400" dirty="0">
                <a:solidFill>
                  <a:srgbClr val="C00000"/>
                </a:solidFill>
                <a:latin typeface="Century" panose="02040604050505020304" pitchFamily="18" charset="0"/>
              </a:rPr>
              <a:t>multiple requests in order to retrieve different pieces of content, like </a:t>
            </a:r>
            <a:r>
              <a:rPr lang="en-US" sz="2400" dirty="0">
                <a:latin typeface="Century" panose="02040604050505020304" pitchFamily="18" charset="0"/>
              </a:rPr>
              <a:t>images.</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13</a:t>
            </a:fld>
            <a:r>
              <a:rPr lang="en-US"/>
              <a:t> of 39</a:t>
            </a:r>
            <a:endParaRPr lang="en-US" dirty="0"/>
          </a:p>
        </p:txBody>
      </p:sp>
    </p:spTree>
    <p:extLst>
      <p:ext uri="{BB962C8B-B14F-4D97-AF65-F5344CB8AC3E}">
        <p14:creationId xmlns:p14="http://schemas.microsoft.com/office/powerpoint/2010/main" val="367017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How Do Browsers Work?</a:t>
            </a:r>
          </a:p>
        </p:txBody>
      </p:sp>
      <p:sp>
        <p:nvSpPr>
          <p:cNvPr id="6"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How does this process work when we’re making multiple requests simultaneously? All of the following steps happen in a split second</a:t>
            </a:r>
            <a:r>
              <a:rPr lang="en-US" sz="2400" dirty="0" smtClean="0">
                <a:latin typeface="Century" panose="02040604050505020304" pitchFamily="18" charset="0"/>
              </a:rPr>
              <a:t>:</a:t>
            </a:r>
          </a:p>
          <a:p>
            <a:pPr marL="0" indent="0" algn="just">
              <a:lnSpc>
                <a:spcPct val="150000"/>
              </a:lnSpc>
              <a:buClr>
                <a:srgbClr val="3278B8"/>
              </a:buClr>
              <a:buNone/>
            </a:pPr>
            <a:endParaRPr lang="en-US" sz="2400" dirty="0">
              <a:latin typeface="Century" panose="02040604050505020304" pitchFamily="18" charset="0"/>
            </a:endParaRPr>
          </a:p>
          <a:p>
            <a:pPr marL="457200" indent="-457200" algn="just">
              <a:lnSpc>
                <a:spcPct val="100000"/>
              </a:lnSpc>
              <a:spcBef>
                <a:spcPts val="0"/>
              </a:spcBef>
              <a:buClr>
                <a:srgbClr val="3278B8"/>
              </a:buClr>
              <a:buFont typeface="+mj-lt"/>
              <a:buAutoNum type="arabicPeriod"/>
            </a:pPr>
            <a:r>
              <a:rPr lang="en-US" sz="2200" dirty="0">
                <a:latin typeface="Times New Roman" panose="02020603050405020304" pitchFamily="18" charset="0"/>
                <a:cs typeface="Times New Roman" panose="02020603050405020304" pitchFamily="18" charset="0"/>
              </a:rPr>
              <a:t>When a user types in a URL and presses enter, the server processes the request and sends </a:t>
            </a:r>
            <a:r>
              <a:rPr lang="en-US" sz="2200" dirty="0">
                <a:solidFill>
                  <a:srgbClr val="C00000"/>
                </a:solidFill>
                <a:latin typeface="Times New Roman" panose="02020603050405020304" pitchFamily="18" charset="0"/>
                <a:cs typeface="Times New Roman" panose="02020603050405020304" pitchFamily="18" charset="0"/>
              </a:rPr>
              <a:t>the HTML file back to the client. </a:t>
            </a:r>
            <a:endParaRPr lang="en-US" sz="2200" dirty="0" smtClean="0">
              <a:solidFill>
                <a:srgbClr val="C00000"/>
              </a:solidFill>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Clr>
                <a:srgbClr val="3278B8"/>
              </a:buClr>
              <a:buFont typeface="+mj-lt"/>
              <a:buAutoNum type="arabicPeriod"/>
            </a:pPr>
            <a:endParaRPr lang="en-US" sz="2200" dirty="0" smtClean="0">
              <a:solidFill>
                <a:srgbClr val="FF0000"/>
              </a:solidFill>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Clr>
                <a:srgbClr val="3278B8"/>
              </a:buClr>
              <a:buFont typeface="+mj-lt"/>
              <a:buAutoNum type="arabicPeriod"/>
            </a:pPr>
            <a:r>
              <a:rPr lang="en-US" sz="2200" dirty="0" smtClean="0">
                <a:solidFill>
                  <a:srgbClr val="C00000"/>
                </a:solidFill>
                <a:latin typeface="Times New Roman" panose="02020603050405020304" pitchFamily="18" charset="0"/>
                <a:cs typeface="Times New Roman" panose="02020603050405020304" pitchFamily="18" charset="0"/>
              </a:rPr>
              <a:t>HTML </a:t>
            </a:r>
            <a:r>
              <a:rPr lang="en-US" sz="2200" dirty="0">
                <a:solidFill>
                  <a:srgbClr val="C00000"/>
                </a:solidFill>
                <a:latin typeface="Times New Roman" panose="02020603050405020304" pitchFamily="18" charset="0"/>
                <a:cs typeface="Times New Roman" panose="02020603050405020304" pitchFamily="18" charset="0"/>
              </a:rPr>
              <a:t>files hold the content</a:t>
            </a:r>
            <a:r>
              <a:rPr lang="en-US" sz="2200" dirty="0">
                <a:latin typeface="Times New Roman" panose="02020603050405020304" pitchFamily="18" charset="0"/>
                <a:cs typeface="Times New Roman" panose="02020603050405020304" pitchFamily="18" charset="0"/>
              </a:rPr>
              <a:t> of a website and they also </a:t>
            </a:r>
            <a:r>
              <a:rPr lang="en-US" sz="2200" dirty="0">
                <a:solidFill>
                  <a:srgbClr val="C00000"/>
                </a:solidFill>
                <a:latin typeface="Times New Roman" panose="02020603050405020304" pitchFamily="18" charset="0"/>
                <a:cs typeface="Times New Roman" panose="02020603050405020304" pitchFamily="18" charset="0"/>
              </a:rPr>
              <a:t>contain links for any additional assets </a:t>
            </a:r>
            <a:r>
              <a:rPr lang="en-US" sz="2200" dirty="0">
                <a:latin typeface="Times New Roman" panose="02020603050405020304" pitchFamily="18" charset="0"/>
                <a:cs typeface="Times New Roman" panose="02020603050405020304" pitchFamily="18" charset="0"/>
              </a:rPr>
              <a:t>or code that are needed to display the site properly</a:t>
            </a:r>
            <a:r>
              <a:rPr lang="en-US" sz="2200" dirty="0" smtClean="0">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Clr>
                <a:srgbClr val="3278B8"/>
              </a:buClr>
              <a:buFont typeface="+mj-lt"/>
              <a:buAutoNum type="arabicPeriod"/>
            </a:pPr>
            <a:endParaRPr lang="en-US" sz="2200" dirty="0">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Clr>
                <a:srgbClr val="3278B8"/>
              </a:buClr>
              <a:buFont typeface="+mj-lt"/>
              <a:buAutoNum type="arabicPeriod"/>
            </a:pPr>
            <a:r>
              <a:rPr lang="en-US" sz="2200" dirty="0">
                <a:solidFill>
                  <a:srgbClr val="C00000"/>
                </a:solidFill>
                <a:latin typeface="Times New Roman" panose="02020603050405020304" pitchFamily="18" charset="0"/>
                <a:cs typeface="Times New Roman" panose="02020603050405020304" pitchFamily="18" charset="0"/>
              </a:rPr>
              <a:t>The browser will begin to search for elements in the HTML file </a:t>
            </a:r>
            <a:r>
              <a:rPr lang="en-US" sz="2200" dirty="0">
                <a:latin typeface="Times New Roman" panose="02020603050405020304" pitchFamily="18" charset="0"/>
                <a:cs typeface="Times New Roman" panose="02020603050405020304" pitchFamily="18" charset="0"/>
              </a:rPr>
              <a:t>and it will start to make </a:t>
            </a:r>
            <a:r>
              <a:rPr lang="en-US" sz="2200" dirty="0">
                <a:solidFill>
                  <a:srgbClr val="C00000"/>
                </a:solidFill>
                <a:latin typeface="Times New Roman" panose="02020603050405020304" pitchFamily="18" charset="0"/>
                <a:cs typeface="Times New Roman" panose="02020603050405020304" pitchFamily="18" charset="0"/>
              </a:rPr>
              <a:t>additional HTTP requests for any other </a:t>
            </a:r>
            <a:r>
              <a:rPr lang="en-US" sz="2200" dirty="0">
                <a:latin typeface="Times New Roman" panose="02020603050405020304" pitchFamily="18" charset="0"/>
                <a:cs typeface="Times New Roman" panose="02020603050405020304" pitchFamily="18" charset="0"/>
              </a:rPr>
              <a:t>external resources used by the HTML file.</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14</a:t>
            </a:fld>
            <a:r>
              <a:rPr lang="en-US"/>
              <a:t> of 39</a:t>
            </a:r>
            <a:endParaRPr lang="en-US" dirty="0"/>
          </a:p>
        </p:txBody>
      </p:sp>
    </p:spTree>
    <p:extLst>
      <p:ext uri="{BB962C8B-B14F-4D97-AF65-F5344CB8AC3E}">
        <p14:creationId xmlns:p14="http://schemas.microsoft.com/office/powerpoint/2010/main" val="721219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How Do Browsers Work?</a:t>
            </a:r>
          </a:p>
        </p:txBody>
      </p:sp>
      <p:sp>
        <p:nvSpPr>
          <p:cNvPr id="6" name="Content Placeholder 2"/>
          <p:cNvSpPr>
            <a:spLocks noGrp="1"/>
          </p:cNvSpPr>
          <p:nvPr>
            <p:ph idx="1"/>
          </p:nvPr>
        </p:nvSpPr>
        <p:spPr>
          <a:xfrm>
            <a:off x="1000837" y="1234969"/>
            <a:ext cx="5768453" cy="5346986"/>
          </a:xfrm>
        </p:spPr>
        <p:txBody>
          <a:bodyPr>
            <a:normAutofit fontScale="85000" lnSpcReduction="20000"/>
          </a:bodyPr>
          <a:lstStyle/>
          <a:p>
            <a:pPr algn="just">
              <a:lnSpc>
                <a:spcPct val="150000"/>
              </a:lnSpc>
              <a:buClr>
                <a:srgbClr val="3278B8"/>
              </a:buClr>
            </a:pPr>
            <a:r>
              <a:rPr lang="en-US" sz="2400" dirty="0">
                <a:latin typeface="Century" panose="02040604050505020304" pitchFamily="18" charset="0"/>
              </a:rPr>
              <a:t>This often includes:</a:t>
            </a:r>
          </a:p>
          <a:p>
            <a:pPr marL="450850" algn="just">
              <a:lnSpc>
                <a:spcPct val="150000"/>
              </a:lnSpc>
              <a:buClr>
                <a:srgbClr val="3278B8"/>
              </a:buClr>
              <a:buFont typeface="Wingdings" panose="05000000000000000000" pitchFamily="2" charset="2"/>
              <a:buChar char="§"/>
            </a:pPr>
            <a:r>
              <a:rPr lang="en-US" sz="2400" dirty="0">
                <a:latin typeface="Century" panose="02040604050505020304" pitchFamily="18" charset="0"/>
              </a:rPr>
              <a:t>One or more </a:t>
            </a:r>
            <a:r>
              <a:rPr lang="en-US" sz="2400" dirty="0">
                <a:solidFill>
                  <a:srgbClr val="FF0000"/>
                </a:solidFill>
                <a:latin typeface="Century" panose="02040604050505020304" pitchFamily="18" charset="0"/>
              </a:rPr>
              <a:t>CSS</a:t>
            </a:r>
            <a:r>
              <a:rPr lang="en-US" sz="2400" dirty="0">
                <a:latin typeface="Century" panose="02040604050505020304" pitchFamily="18" charset="0"/>
              </a:rPr>
              <a:t> stylesheets. CSS stands for </a:t>
            </a:r>
            <a:r>
              <a:rPr lang="en-US" sz="2400" dirty="0">
                <a:solidFill>
                  <a:srgbClr val="FF0000"/>
                </a:solidFill>
                <a:latin typeface="Century" panose="02040604050505020304" pitchFamily="18" charset="0"/>
              </a:rPr>
              <a:t>cascading style sheets</a:t>
            </a:r>
            <a:r>
              <a:rPr lang="en-US" sz="2400" dirty="0">
                <a:latin typeface="Century" panose="02040604050505020304" pitchFamily="18" charset="0"/>
              </a:rPr>
              <a:t>; CSS creates the style and layout of a web page.</a:t>
            </a:r>
          </a:p>
          <a:p>
            <a:pPr marL="450850" algn="just">
              <a:lnSpc>
                <a:spcPct val="150000"/>
              </a:lnSpc>
              <a:buClr>
                <a:srgbClr val="3278B8"/>
              </a:buClr>
              <a:buFont typeface="Wingdings" panose="05000000000000000000" pitchFamily="2" charset="2"/>
              <a:buChar char="§"/>
            </a:pPr>
            <a:r>
              <a:rPr lang="en-US" sz="2400" dirty="0">
                <a:latin typeface="Century" panose="02040604050505020304" pitchFamily="18" charset="0"/>
              </a:rPr>
              <a:t>The </a:t>
            </a:r>
            <a:r>
              <a:rPr lang="en-US" sz="2400" dirty="0">
                <a:solidFill>
                  <a:srgbClr val="FF0000"/>
                </a:solidFill>
                <a:latin typeface="Century" panose="02040604050505020304" pitchFamily="18" charset="0"/>
              </a:rPr>
              <a:t>request-response cycle </a:t>
            </a:r>
            <a:r>
              <a:rPr lang="en-US" sz="2400" dirty="0">
                <a:latin typeface="Century" panose="02040604050505020304" pitchFamily="18" charset="0"/>
              </a:rPr>
              <a:t>also sends website assets, like images and videos, from the server to the browser. If these files are large, there might even be a noticeable </a:t>
            </a:r>
            <a:r>
              <a:rPr lang="en-US" sz="2400" dirty="0">
                <a:solidFill>
                  <a:srgbClr val="C00000"/>
                </a:solidFill>
                <a:latin typeface="Century" panose="02040604050505020304" pitchFamily="18" charset="0"/>
              </a:rPr>
              <a:t>delay</a:t>
            </a:r>
            <a:r>
              <a:rPr lang="en-US" sz="2400" dirty="0">
                <a:latin typeface="Century" panose="02040604050505020304" pitchFamily="18" charset="0"/>
              </a:rPr>
              <a:t> before they are rendered by the browser.</a:t>
            </a:r>
          </a:p>
          <a:p>
            <a:pPr marL="450850" algn="just">
              <a:lnSpc>
                <a:spcPct val="150000"/>
              </a:lnSpc>
              <a:buClr>
                <a:srgbClr val="3278B8"/>
              </a:buClr>
              <a:buFont typeface="Wingdings" panose="05000000000000000000" pitchFamily="2" charset="2"/>
              <a:buChar char="§"/>
            </a:pPr>
            <a:r>
              <a:rPr lang="en-US" sz="2400" dirty="0">
                <a:latin typeface="Century" panose="02040604050505020304" pitchFamily="18" charset="0"/>
              </a:rPr>
              <a:t>One or </a:t>
            </a:r>
            <a:r>
              <a:rPr lang="en-US" sz="2400" dirty="0">
                <a:solidFill>
                  <a:srgbClr val="C00000"/>
                </a:solidFill>
                <a:latin typeface="Century" panose="02040604050505020304" pitchFamily="18" charset="0"/>
              </a:rPr>
              <a:t>more JavaScript files</a:t>
            </a:r>
            <a:r>
              <a:rPr lang="en-US" sz="2400" dirty="0">
                <a:latin typeface="Century" panose="02040604050505020304" pitchFamily="18" charset="0"/>
              </a:rPr>
              <a:t>. JavaScript makes the webpage interactive.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192" y="1234969"/>
            <a:ext cx="5746445" cy="5121381"/>
          </a:xfrm>
          <a:prstGeom prst="rect">
            <a:avLst/>
          </a:prstGeom>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15</a:t>
            </a:fld>
            <a:r>
              <a:rPr lang="en-US"/>
              <a:t> of 39</a:t>
            </a:r>
            <a:endParaRPr lang="en-US" dirty="0"/>
          </a:p>
        </p:txBody>
      </p:sp>
    </p:spTree>
    <p:extLst>
      <p:ext uri="{BB962C8B-B14F-4D97-AF65-F5344CB8AC3E}">
        <p14:creationId xmlns:p14="http://schemas.microsoft.com/office/powerpoint/2010/main" val="1367732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How Do Browsers Work?</a:t>
            </a:r>
          </a:p>
        </p:txBody>
      </p:sp>
      <p:sp>
        <p:nvSpPr>
          <p:cNvPr id="6" name="Content Placeholder 2"/>
          <p:cNvSpPr>
            <a:spLocks noGrp="1"/>
          </p:cNvSpPr>
          <p:nvPr>
            <p:ph idx="1"/>
          </p:nvPr>
        </p:nvSpPr>
        <p:spPr>
          <a:xfrm>
            <a:off x="1000837" y="1234969"/>
            <a:ext cx="10058400" cy="5346986"/>
          </a:xfrm>
        </p:spPr>
        <p:txBody>
          <a:bodyPr>
            <a:noAutofit/>
          </a:bodyPr>
          <a:lstStyle/>
          <a:p>
            <a:pPr algn="just">
              <a:lnSpc>
                <a:spcPct val="150000"/>
              </a:lnSpc>
              <a:buClr>
                <a:srgbClr val="3278B8"/>
              </a:buClr>
            </a:pPr>
            <a:r>
              <a:rPr lang="en-US" sz="2200" dirty="0">
                <a:latin typeface="Century" panose="02040604050505020304" pitchFamily="18" charset="0"/>
              </a:rPr>
              <a:t>In most modern browsers, these additional requests are made in parallel. The browser does not wait to receive one resource before requesting the next resource.</a:t>
            </a:r>
          </a:p>
          <a:p>
            <a:pPr algn="just">
              <a:lnSpc>
                <a:spcPct val="150000"/>
              </a:lnSpc>
              <a:buClr>
                <a:srgbClr val="3278B8"/>
              </a:buClr>
            </a:pPr>
            <a:r>
              <a:rPr lang="en-US" sz="2200" dirty="0">
                <a:latin typeface="Century" panose="02040604050505020304" pitchFamily="18" charset="0"/>
              </a:rPr>
              <a:t>This whole process typically happens in about a second or less, depending on </a:t>
            </a:r>
            <a:r>
              <a:rPr lang="en-US" sz="2200" dirty="0" smtClean="0">
                <a:latin typeface="Century" panose="02040604050505020304" pitchFamily="18" charset="0"/>
              </a:rPr>
              <a:t>: </a:t>
            </a:r>
          </a:p>
          <a:p>
            <a:pPr marL="457200" indent="-457200" algn="just">
              <a:lnSpc>
                <a:spcPct val="150000"/>
              </a:lnSpc>
              <a:buClr>
                <a:srgbClr val="3278B8"/>
              </a:buClr>
              <a:buFont typeface="+mj-lt"/>
              <a:buAutoNum type="arabicPeriod"/>
            </a:pPr>
            <a:r>
              <a:rPr lang="en-US" sz="2200" dirty="0" smtClean="0">
                <a:solidFill>
                  <a:srgbClr val="C00000"/>
                </a:solidFill>
                <a:latin typeface="Century" panose="02040604050505020304" pitchFamily="18" charset="0"/>
              </a:rPr>
              <a:t>the </a:t>
            </a:r>
            <a:r>
              <a:rPr lang="en-US" sz="2200" dirty="0">
                <a:solidFill>
                  <a:srgbClr val="C00000"/>
                </a:solidFill>
                <a:latin typeface="Century" panose="02040604050505020304" pitchFamily="18" charset="0"/>
              </a:rPr>
              <a:t>speed of the user’s connection, </a:t>
            </a:r>
            <a:endParaRPr lang="en-US" sz="2200" dirty="0" smtClean="0">
              <a:solidFill>
                <a:srgbClr val="C00000"/>
              </a:solidFill>
              <a:latin typeface="Century" panose="02040604050505020304" pitchFamily="18" charset="0"/>
            </a:endParaRPr>
          </a:p>
          <a:p>
            <a:pPr marL="457200" indent="-457200" algn="just">
              <a:lnSpc>
                <a:spcPct val="150000"/>
              </a:lnSpc>
              <a:buClr>
                <a:srgbClr val="3278B8"/>
              </a:buClr>
              <a:buFont typeface="+mj-lt"/>
              <a:buAutoNum type="arabicPeriod"/>
            </a:pPr>
            <a:r>
              <a:rPr lang="en-US" sz="2200" dirty="0" smtClean="0">
                <a:solidFill>
                  <a:srgbClr val="C00000"/>
                </a:solidFill>
                <a:latin typeface="Century" panose="02040604050505020304" pitchFamily="18" charset="0"/>
              </a:rPr>
              <a:t>the </a:t>
            </a:r>
            <a:r>
              <a:rPr lang="en-US" sz="2200" dirty="0">
                <a:solidFill>
                  <a:srgbClr val="C00000"/>
                </a:solidFill>
                <a:latin typeface="Century" panose="02040604050505020304" pitchFamily="18" charset="0"/>
              </a:rPr>
              <a:t>size of the </a:t>
            </a:r>
            <a:r>
              <a:rPr lang="en-US" sz="2200" dirty="0" smtClean="0">
                <a:solidFill>
                  <a:srgbClr val="C00000"/>
                </a:solidFill>
                <a:latin typeface="Century" panose="02040604050505020304" pitchFamily="18" charset="0"/>
              </a:rPr>
              <a:t>website</a:t>
            </a:r>
          </a:p>
          <a:p>
            <a:pPr marL="457200" indent="-457200" algn="just">
              <a:lnSpc>
                <a:spcPct val="150000"/>
              </a:lnSpc>
              <a:buClr>
                <a:srgbClr val="3278B8"/>
              </a:buClr>
              <a:buFont typeface="+mj-lt"/>
              <a:buAutoNum type="arabicPeriod"/>
            </a:pPr>
            <a:r>
              <a:rPr lang="en-US" sz="2200" dirty="0" smtClean="0">
                <a:solidFill>
                  <a:srgbClr val="C00000"/>
                </a:solidFill>
                <a:latin typeface="Century" panose="02040604050505020304" pitchFamily="18" charset="0"/>
              </a:rPr>
              <a:t>the </a:t>
            </a:r>
            <a:r>
              <a:rPr lang="en-US" sz="2200" dirty="0">
                <a:solidFill>
                  <a:srgbClr val="C00000"/>
                </a:solidFill>
                <a:latin typeface="Century" panose="02040604050505020304" pitchFamily="18" charset="0"/>
              </a:rPr>
              <a:t>physical distance between the browser and the server.</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16</a:t>
            </a:fld>
            <a:r>
              <a:rPr lang="en-US"/>
              <a:t> of 39</a:t>
            </a:r>
            <a:endParaRPr lang="en-US" dirty="0"/>
          </a:p>
        </p:txBody>
      </p:sp>
    </p:spTree>
    <p:extLst>
      <p:ext uri="{BB962C8B-B14F-4D97-AF65-F5344CB8AC3E}">
        <p14:creationId xmlns:p14="http://schemas.microsoft.com/office/powerpoint/2010/main" val="36781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Networks</a:t>
            </a:r>
          </a:p>
        </p:txBody>
      </p:sp>
      <p:sp>
        <p:nvSpPr>
          <p:cNvPr id="6" name="Content Placeholder 2"/>
          <p:cNvSpPr>
            <a:spLocks noGrp="1"/>
          </p:cNvSpPr>
          <p:nvPr>
            <p:ph idx="1"/>
          </p:nvPr>
        </p:nvSpPr>
        <p:spPr>
          <a:xfrm>
            <a:off x="1000837" y="1234969"/>
            <a:ext cx="10058400" cy="5346986"/>
          </a:xfrm>
        </p:spPr>
        <p:txBody>
          <a:bodyPr>
            <a:noAutofit/>
          </a:bodyPr>
          <a:lstStyle/>
          <a:p>
            <a:pPr algn="just">
              <a:lnSpc>
                <a:spcPct val="150000"/>
              </a:lnSpc>
              <a:buClr>
                <a:srgbClr val="3278B8"/>
              </a:buClr>
            </a:pPr>
            <a:r>
              <a:rPr lang="en-US" sz="2200" dirty="0">
                <a:solidFill>
                  <a:srgbClr val="C00000"/>
                </a:solidFill>
                <a:latin typeface="Century" panose="02040604050505020304" pitchFamily="18" charset="0"/>
              </a:rPr>
              <a:t>A network is two or more computers or devices that are linked in order to share information.</a:t>
            </a:r>
          </a:p>
          <a:p>
            <a:pPr algn="just">
              <a:lnSpc>
                <a:spcPct val="150000"/>
              </a:lnSpc>
              <a:buClr>
                <a:srgbClr val="3278B8"/>
              </a:buClr>
            </a:pPr>
            <a:r>
              <a:rPr lang="en-US" sz="2200" dirty="0">
                <a:latin typeface="Century" panose="02040604050505020304" pitchFamily="18" charset="0"/>
              </a:rPr>
              <a:t>Our computers and devices are able to communicate due to a large set of standards, much like we have road systems and traffic protocols when we drive a car. </a:t>
            </a:r>
          </a:p>
          <a:p>
            <a:pPr algn="just">
              <a:lnSpc>
                <a:spcPct val="150000"/>
              </a:lnSpc>
              <a:buClr>
                <a:srgbClr val="3278B8"/>
              </a:buClr>
            </a:pPr>
            <a:r>
              <a:rPr lang="en-US" sz="2200" dirty="0">
                <a:latin typeface="Century" panose="02040604050505020304" pitchFamily="18" charset="0"/>
              </a:rPr>
              <a:t>These network standards have been built by the community over the decades, and these standards guide engineers and security professionals.</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17</a:t>
            </a:fld>
            <a:r>
              <a:rPr lang="en-US"/>
              <a:t> of 39</a:t>
            </a:r>
            <a:endParaRPr lang="en-US" dirty="0"/>
          </a:p>
        </p:txBody>
      </p:sp>
    </p:spTree>
    <p:extLst>
      <p:ext uri="{BB962C8B-B14F-4D97-AF65-F5344CB8AC3E}">
        <p14:creationId xmlns:p14="http://schemas.microsoft.com/office/powerpoint/2010/main" val="27499912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Types of Networks</a:t>
            </a:r>
          </a:p>
        </p:txBody>
      </p:sp>
      <p:sp>
        <p:nvSpPr>
          <p:cNvPr id="6" name="Content Placeholder 2"/>
          <p:cNvSpPr>
            <a:spLocks noGrp="1"/>
          </p:cNvSpPr>
          <p:nvPr>
            <p:ph idx="1"/>
          </p:nvPr>
        </p:nvSpPr>
        <p:spPr>
          <a:xfrm>
            <a:off x="1000837" y="1234969"/>
            <a:ext cx="5904930" cy="5346986"/>
          </a:xfrm>
        </p:spPr>
        <p:txBody>
          <a:bodyPr>
            <a:noAutofit/>
          </a:bodyPr>
          <a:lstStyle/>
          <a:p>
            <a:pPr algn="just">
              <a:lnSpc>
                <a:spcPct val="150000"/>
              </a:lnSpc>
              <a:buClr>
                <a:srgbClr val="3278B8"/>
              </a:buClr>
            </a:pPr>
            <a:r>
              <a:rPr lang="en-US" sz="2200" dirty="0">
                <a:latin typeface="Century" panose="02040604050505020304" pitchFamily="18" charset="0"/>
              </a:rPr>
              <a:t>Networks are broken into different subsets based on their size and function. Here are some of the most common network types:</a:t>
            </a:r>
          </a:p>
          <a:p>
            <a:pPr marL="457200" indent="-279400" algn="just">
              <a:lnSpc>
                <a:spcPct val="150000"/>
              </a:lnSpc>
              <a:buClr>
                <a:schemeClr val="tx1"/>
              </a:buClr>
              <a:buSzPct val="70000"/>
              <a:buFont typeface="+mj-lt"/>
              <a:buAutoNum type="arabicParenR"/>
            </a:pPr>
            <a:r>
              <a:rPr lang="en-US" sz="2200" b="1" dirty="0">
                <a:solidFill>
                  <a:srgbClr val="C00000"/>
                </a:solidFill>
                <a:latin typeface="Century" panose="02040604050505020304" pitchFamily="18" charset="0"/>
              </a:rPr>
              <a:t>LAN</a:t>
            </a:r>
            <a:r>
              <a:rPr lang="en-US" sz="2200" dirty="0">
                <a:solidFill>
                  <a:srgbClr val="C00000"/>
                </a:solidFill>
                <a:latin typeface="Century" panose="02040604050505020304" pitchFamily="18" charset="0"/>
              </a:rPr>
              <a:t>:</a:t>
            </a:r>
            <a:r>
              <a:rPr lang="en-US" sz="2200" dirty="0">
                <a:latin typeface="Century" panose="02040604050505020304" pitchFamily="18" charset="0"/>
              </a:rPr>
              <a:t> A Local Area Network (LAN) is a smaller network that connects multiple devices in a limited area. Examples of LANs include small offices, a home, or any other network contained within a small area.</a:t>
            </a:r>
          </a:p>
        </p:txBody>
      </p:sp>
      <p:pic>
        <p:nvPicPr>
          <p:cNvPr id="7" name="Picture 6"/>
          <p:cNvPicPr>
            <a:picLocks noChangeAspect="1"/>
          </p:cNvPicPr>
          <p:nvPr/>
        </p:nvPicPr>
        <p:blipFill>
          <a:blip r:embed="rId2"/>
          <a:stretch>
            <a:fillRect/>
          </a:stretch>
        </p:blipFill>
        <p:spPr>
          <a:xfrm>
            <a:off x="7554423" y="1473958"/>
            <a:ext cx="4218727" cy="4204849"/>
          </a:xfrm>
          <a:prstGeom prst="rect">
            <a:avLst/>
          </a:prstGeom>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18</a:t>
            </a:fld>
            <a:r>
              <a:rPr lang="en-US"/>
              <a:t> of 39</a:t>
            </a:r>
            <a:endParaRPr lang="en-US" dirty="0"/>
          </a:p>
        </p:txBody>
      </p:sp>
    </p:spTree>
    <p:extLst>
      <p:ext uri="{BB962C8B-B14F-4D97-AF65-F5344CB8AC3E}">
        <p14:creationId xmlns:p14="http://schemas.microsoft.com/office/powerpoint/2010/main" val="1189547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Types of Networks</a:t>
            </a:r>
          </a:p>
        </p:txBody>
      </p:sp>
      <p:sp>
        <p:nvSpPr>
          <p:cNvPr id="6" name="Content Placeholder 2"/>
          <p:cNvSpPr>
            <a:spLocks noGrp="1"/>
          </p:cNvSpPr>
          <p:nvPr>
            <p:ph idx="1"/>
          </p:nvPr>
        </p:nvSpPr>
        <p:spPr>
          <a:xfrm>
            <a:off x="1000837" y="1234969"/>
            <a:ext cx="5904930" cy="5346986"/>
          </a:xfrm>
        </p:spPr>
        <p:txBody>
          <a:bodyPr>
            <a:noAutofit/>
          </a:bodyPr>
          <a:lstStyle/>
          <a:p>
            <a:pPr marL="450850" indent="-273050" algn="just">
              <a:lnSpc>
                <a:spcPct val="150000"/>
              </a:lnSpc>
              <a:buClr>
                <a:schemeClr val="tx1"/>
              </a:buClr>
              <a:buSzPct val="70000"/>
              <a:buFont typeface="+mj-lt"/>
              <a:buAutoNum type="arabicParenR" startAt="2"/>
            </a:pPr>
            <a:r>
              <a:rPr lang="en-US" sz="2200" b="1" dirty="0">
                <a:solidFill>
                  <a:srgbClr val="C00000"/>
                </a:solidFill>
                <a:latin typeface="Century" panose="02040604050505020304" pitchFamily="18" charset="0"/>
              </a:rPr>
              <a:t>CAN</a:t>
            </a:r>
            <a:r>
              <a:rPr lang="en-US" sz="2200" dirty="0">
                <a:solidFill>
                  <a:srgbClr val="C00000"/>
                </a:solidFill>
                <a:latin typeface="Century" panose="02040604050505020304" pitchFamily="18" charset="0"/>
              </a:rPr>
              <a:t>: </a:t>
            </a:r>
            <a:r>
              <a:rPr lang="en-US" sz="2200" dirty="0">
                <a:latin typeface="Century" panose="02040604050505020304" pitchFamily="18" charset="0"/>
              </a:rPr>
              <a:t>A Campus Area Network (CAN) connects multiple computers and devices over a slightly larger area. In many cases, these types of networks will connect </a:t>
            </a:r>
            <a:r>
              <a:rPr lang="en-US" sz="2200" dirty="0">
                <a:solidFill>
                  <a:srgbClr val="C00000"/>
                </a:solidFill>
                <a:latin typeface="Century" panose="02040604050505020304" pitchFamily="18" charset="0"/>
              </a:rPr>
              <a:t>multiple buildings located in the same </a:t>
            </a:r>
            <a:r>
              <a:rPr lang="en-US" sz="2200" dirty="0" smtClean="0">
                <a:solidFill>
                  <a:srgbClr val="C00000"/>
                </a:solidFill>
                <a:latin typeface="Century" panose="02040604050505020304" pitchFamily="18" charset="0"/>
              </a:rPr>
              <a:t>neighborhood.</a:t>
            </a:r>
            <a:endParaRPr lang="en-US" sz="2200" dirty="0">
              <a:solidFill>
                <a:srgbClr val="C00000"/>
              </a:solidFill>
              <a:latin typeface="Century" panose="02040604050505020304" pitchFamily="18" charset="0"/>
            </a:endParaRPr>
          </a:p>
        </p:txBody>
      </p:sp>
      <p:pic>
        <p:nvPicPr>
          <p:cNvPr id="2" name="Picture 1"/>
          <p:cNvPicPr>
            <a:picLocks noChangeAspect="1"/>
          </p:cNvPicPr>
          <p:nvPr/>
        </p:nvPicPr>
        <p:blipFill>
          <a:blip r:embed="rId2"/>
          <a:stretch>
            <a:fillRect/>
          </a:stretch>
        </p:blipFill>
        <p:spPr>
          <a:xfrm>
            <a:off x="7710985" y="1588897"/>
            <a:ext cx="3923020" cy="3961481"/>
          </a:xfrm>
          <a:prstGeom prst="rect">
            <a:avLst/>
          </a:prstGeom>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19</a:t>
            </a:fld>
            <a:r>
              <a:rPr lang="en-US"/>
              <a:t> of 39</a:t>
            </a:r>
            <a:endParaRPr lang="en-US" dirty="0"/>
          </a:p>
        </p:txBody>
      </p:sp>
    </p:spTree>
    <p:extLst>
      <p:ext uri="{BB962C8B-B14F-4D97-AF65-F5344CB8AC3E}">
        <p14:creationId xmlns:p14="http://schemas.microsoft.com/office/powerpoint/2010/main" val="119078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Autofit/>
          </a:bodyPr>
          <a:lstStyle/>
          <a:p>
            <a:pPr>
              <a:lnSpc>
                <a:spcPct val="120000"/>
              </a:lnSpc>
              <a:buClr>
                <a:srgbClr val="3278B8"/>
              </a:buClr>
            </a:pPr>
            <a:r>
              <a:rPr lang="en-US" sz="2200" dirty="0">
                <a:latin typeface="Century" panose="02040604050505020304" pitchFamily="18" charset="0"/>
              </a:rPr>
              <a:t>Introduction</a:t>
            </a:r>
          </a:p>
          <a:p>
            <a:pPr>
              <a:lnSpc>
                <a:spcPct val="130000"/>
              </a:lnSpc>
              <a:buClr>
                <a:srgbClr val="3278B8"/>
              </a:buClr>
            </a:pPr>
            <a:r>
              <a:rPr lang="en-US" sz="2200" dirty="0">
                <a:latin typeface="Century" panose="02040604050505020304" pitchFamily="18" charset="0"/>
              </a:rPr>
              <a:t>The Ever-Expanding Network</a:t>
            </a:r>
          </a:p>
          <a:p>
            <a:pPr>
              <a:lnSpc>
                <a:spcPct val="140000"/>
              </a:lnSpc>
              <a:buClr>
                <a:srgbClr val="3278B8"/>
              </a:buClr>
            </a:pPr>
            <a:r>
              <a:rPr lang="en-US" sz="2200" dirty="0">
                <a:latin typeface="Century" panose="02040604050505020304" pitchFamily="18" charset="0"/>
              </a:rPr>
              <a:t>The World Wide Web</a:t>
            </a:r>
          </a:p>
          <a:p>
            <a:pPr>
              <a:lnSpc>
                <a:spcPct val="120000"/>
              </a:lnSpc>
              <a:buClr>
                <a:srgbClr val="3278B8"/>
              </a:buClr>
            </a:pPr>
            <a:r>
              <a:rPr lang="en-US" sz="2200" dirty="0">
                <a:latin typeface="Century" panose="02040604050505020304" pitchFamily="18" charset="0"/>
              </a:rPr>
              <a:t>Browsers and Servers</a:t>
            </a:r>
          </a:p>
          <a:p>
            <a:pPr>
              <a:lnSpc>
                <a:spcPct val="120000"/>
              </a:lnSpc>
              <a:buClr>
                <a:srgbClr val="3278B8"/>
              </a:buClr>
            </a:pPr>
            <a:r>
              <a:rPr lang="en-US" sz="2200" dirty="0">
                <a:latin typeface="Century" panose="02040604050505020304" pitchFamily="18" charset="0"/>
              </a:rPr>
              <a:t>404 Status Code</a:t>
            </a:r>
          </a:p>
          <a:p>
            <a:pPr>
              <a:lnSpc>
                <a:spcPct val="120000"/>
              </a:lnSpc>
              <a:buClr>
                <a:srgbClr val="3278B8"/>
              </a:buClr>
            </a:pPr>
            <a:r>
              <a:rPr lang="en-US" sz="2200" dirty="0">
                <a:latin typeface="Century" panose="02040604050505020304" pitchFamily="18" charset="0"/>
              </a:rPr>
              <a:t>How Do Browsers Work</a:t>
            </a:r>
          </a:p>
          <a:p>
            <a:pPr>
              <a:lnSpc>
                <a:spcPct val="120000"/>
              </a:lnSpc>
              <a:buClr>
                <a:srgbClr val="3278B8"/>
              </a:buClr>
            </a:pPr>
            <a:r>
              <a:rPr lang="en-US" sz="2200" dirty="0">
                <a:latin typeface="Century" panose="02040604050505020304" pitchFamily="18" charset="0"/>
              </a:rPr>
              <a:t>Networks</a:t>
            </a:r>
          </a:p>
          <a:p>
            <a:pPr>
              <a:lnSpc>
                <a:spcPct val="120000"/>
              </a:lnSpc>
              <a:buClr>
                <a:srgbClr val="3278B8"/>
              </a:buClr>
            </a:pPr>
            <a:r>
              <a:rPr lang="en-US" sz="2200" dirty="0">
                <a:latin typeface="Century" panose="02040604050505020304" pitchFamily="18" charset="0"/>
              </a:rPr>
              <a:t>OSI Network Model</a:t>
            </a:r>
          </a:p>
          <a:p>
            <a:pPr>
              <a:lnSpc>
                <a:spcPct val="120000"/>
              </a:lnSpc>
              <a:buClr>
                <a:srgbClr val="3278B8"/>
              </a:buClr>
            </a:pPr>
            <a:r>
              <a:rPr lang="en-US" sz="2200" dirty="0">
                <a:latin typeface="Century" panose="02040604050505020304" pitchFamily="18" charset="0"/>
              </a:rPr>
              <a:t>TCP/IP Model</a:t>
            </a:r>
          </a:p>
          <a:p>
            <a:pPr>
              <a:lnSpc>
                <a:spcPct val="120000"/>
              </a:lnSpc>
              <a:buClr>
                <a:srgbClr val="3278B8"/>
              </a:buClr>
            </a:pPr>
            <a:r>
              <a:rPr lang="en-US" sz="2200" dirty="0">
                <a:latin typeface="Century" panose="02040604050505020304" pitchFamily="18" charset="0"/>
              </a:rPr>
              <a:t>Network Protocols</a:t>
            </a:r>
          </a:p>
          <a:p>
            <a:endParaRPr lang="en-US" sz="2200"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Topics</a:t>
            </a:r>
            <a:endParaRPr lang="en-US" sz="1200" dirty="0">
              <a:latin typeface="Century" panose="02040604050505020304" pitchFamily="18" charset="0"/>
            </a:endParaRP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2</a:t>
            </a:fld>
            <a:r>
              <a:rPr lang="en-US"/>
              <a:t> of 39</a:t>
            </a:r>
            <a:endParaRPr lang="en-US" dirty="0"/>
          </a:p>
        </p:txBody>
      </p:sp>
    </p:spTree>
    <p:extLst>
      <p:ext uri="{BB962C8B-B14F-4D97-AF65-F5344CB8AC3E}">
        <p14:creationId xmlns:p14="http://schemas.microsoft.com/office/powerpoint/2010/main" val="26643107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Types of Networks</a:t>
            </a:r>
          </a:p>
        </p:txBody>
      </p:sp>
      <p:sp>
        <p:nvSpPr>
          <p:cNvPr id="6" name="Content Placeholder 2"/>
          <p:cNvSpPr>
            <a:spLocks noGrp="1"/>
          </p:cNvSpPr>
          <p:nvPr>
            <p:ph idx="1"/>
          </p:nvPr>
        </p:nvSpPr>
        <p:spPr>
          <a:xfrm>
            <a:off x="1000837" y="1234969"/>
            <a:ext cx="5904930" cy="4525751"/>
          </a:xfrm>
        </p:spPr>
        <p:txBody>
          <a:bodyPr>
            <a:noAutofit/>
          </a:bodyPr>
          <a:lstStyle/>
          <a:p>
            <a:pPr marL="450850" indent="-273050" algn="just">
              <a:lnSpc>
                <a:spcPct val="150000"/>
              </a:lnSpc>
              <a:buClr>
                <a:schemeClr val="tx1"/>
              </a:buClr>
              <a:buSzPct val="70000"/>
              <a:buFont typeface="+mj-lt"/>
              <a:buAutoNum type="arabicParenR" startAt="3"/>
            </a:pPr>
            <a:r>
              <a:rPr lang="en-US" sz="2200" b="1" dirty="0">
                <a:solidFill>
                  <a:srgbClr val="C00000"/>
                </a:solidFill>
                <a:latin typeface="Century" panose="02040604050505020304" pitchFamily="18" charset="0"/>
              </a:rPr>
              <a:t>WAN</a:t>
            </a:r>
            <a:r>
              <a:rPr lang="en-US" sz="2200" dirty="0">
                <a:solidFill>
                  <a:srgbClr val="C00000"/>
                </a:solidFill>
                <a:latin typeface="Century" panose="02040604050505020304" pitchFamily="18" charset="0"/>
              </a:rPr>
              <a:t>:</a:t>
            </a:r>
            <a:r>
              <a:rPr lang="en-US" sz="2200" dirty="0">
                <a:latin typeface="Century" panose="02040604050505020304" pitchFamily="18" charset="0"/>
              </a:rPr>
              <a:t> A Wide Area Network (WAN) connects multiple computers over a geographically large area. Large, international organizations may operate these types of networks.</a:t>
            </a:r>
          </a:p>
          <a:p>
            <a:pPr lvl="0" algn="just">
              <a:lnSpc>
                <a:spcPct val="150000"/>
              </a:lnSpc>
              <a:buClr>
                <a:srgbClr val="3278B8"/>
              </a:buClr>
            </a:pPr>
            <a:r>
              <a:rPr lang="en-US" sz="2200" dirty="0">
                <a:solidFill>
                  <a:prstClr val="black"/>
                </a:solidFill>
                <a:latin typeface="Century" panose="02040604050505020304" pitchFamily="18" charset="0"/>
              </a:rPr>
              <a:t>Since we’re all connected to the Internet, the whole Internet can technically be classified as a WAN!</a:t>
            </a:r>
            <a:endParaRPr lang="en-US" sz="2200" dirty="0">
              <a:latin typeface="Century" panose="02040604050505020304" pitchFamily="18" charset="0"/>
            </a:endParaRPr>
          </a:p>
          <a:p>
            <a:pPr marL="177800" indent="0" algn="just">
              <a:lnSpc>
                <a:spcPct val="150000"/>
              </a:lnSpc>
              <a:buClr>
                <a:schemeClr val="tx1"/>
              </a:buClr>
              <a:buSzPct val="70000"/>
              <a:buNone/>
            </a:pPr>
            <a:endParaRPr lang="en-US" sz="2200" dirty="0">
              <a:latin typeface="Century" panose="02040604050505020304" pitchFamily="18" charset="0"/>
            </a:endParaRPr>
          </a:p>
        </p:txBody>
      </p:sp>
      <p:pic>
        <p:nvPicPr>
          <p:cNvPr id="8" name="Picture 7"/>
          <p:cNvPicPr>
            <a:picLocks noChangeAspect="1"/>
          </p:cNvPicPr>
          <p:nvPr/>
        </p:nvPicPr>
        <p:blipFill>
          <a:blip r:embed="rId2"/>
          <a:stretch>
            <a:fillRect/>
          </a:stretch>
        </p:blipFill>
        <p:spPr>
          <a:xfrm>
            <a:off x="7536123" y="1447262"/>
            <a:ext cx="4200951" cy="4160033"/>
          </a:xfrm>
          <a:prstGeom prst="rect">
            <a:avLst/>
          </a:prstGeom>
          <a:solidFill>
            <a:schemeClr val="accent2">
              <a:lumMod val="20000"/>
              <a:lumOff val="80000"/>
            </a:schemeClr>
          </a:solidFill>
        </p:spPr>
      </p:pic>
      <p:sp>
        <p:nvSpPr>
          <p:cNvPr id="9" name="Slide Number Placeholder 8"/>
          <p:cNvSpPr>
            <a:spLocks noGrp="1"/>
          </p:cNvSpPr>
          <p:nvPr>
            <p:ph type="sldNum" sz="quarter" idx="12"/>
          </p:nvPr>
        </p:nvSpPr>
        <p:spPr/>
        <p:txBody>
          <a:bodyPr/>
          <a:lstStyle/>
          <a:p>
            <a:r>
              <a:rPr lang="en-US"/>
              <a:t>Slide </a:t>
            </a:r>
            <a:fld id="{4FAB73BC-B049-4115-A692-8D63A059BFB8}" type="slidenum">
              <a:rPr lang="en-US" smtClean="0"/>
              <a:pPr/>
              <a:t>20</a:t>
            </a:fld>
            <a:r>
              <a:rPr lang="en-US"/>
              <a:t> of 39</a:t>
            </a:r>
            <a:endParaRPr lang="en-US" dirty="0"/>
          </a:p>
        </p:txBody>
      </p:sp>
    </p:spTree>
    <p:extLst>
      <p:ext uri="{BB962C8B-B14F-4D97-AF65-F5344CB8AC3E}">
        <p14:creationId xmlns:p14="http://schemas.microsoft.com/office/powerpoint/2010/main" val="4232294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OSI: Network Model</a:t>
            </a:r>
            <a:endParaRPr lang="en-US" sz="1200" dirty="0">
              <a:latin typeface="Century" panose="02040604050505020304" pitchFamily="18" charset="0"/>
            </a:endParaRPr>
          </a:p>
        </p:txBody>
      </p:sp>
      <p:sp>
        <p:nvSpPr>
          <p:cNvPr id="6" name="Content Placeholder 2"/>
          <p:cNvSpPr>
            <a:spLocks noGrp="1"/>
          </p:cNvSpPr>
          <p:nvPr>
            <p:ph idx="1"/>
          </p:nvPr>
        </p:nvSpPr>
        <p:spPr>
          <a:xfrm>
            <a:off x="1000837" y="1234969"/>
            <a:ext cx="10058400" cy="4996014"/>
          </a:xfrm>
        </p:spPr>
        <p:txBody>
          <a:bodyPr>
            <a:normAutofit fontScale="85000" lnSpcReduction="10000"/>
          </a:bodyPr>
          <a:lstStyle/>
          <a:p>
            <a:pPr algn="just">
              <a:lnSpc>
                <a:spcPct val="150000"/>
              </a:lnSpc>
              <a:buClr>
                <a:srgbClr val="3278B8"/>
              </a:buClr>
            </a:pPr>
            <a:r>
              <a:rPr lang="en-US" sz="2400" dirty="0">
                <a:latin typeface="Century" panose="02040604050505020304" pitchFamily="18" charset="0"/>
              </a:rPr>
              <a:t>The OSI (</a:t>
            </a:r>
            <a:r>
              <a:rPr lang="en-US" sz="2400" b="1" dirty="0">
                <a:solidFill>
                  <a:srgbClr val="C00000"/>
                </a:solidFill>
                <a:latin typeface="Century" panose="02040604050505020304" pitchFamily="18" charset="0"/>
              </a:rPr>
              <a:t>Open Systems Interconnection</a:t>
            </a:r>
            <a:r>
              <a:rPr lang="en-US" sz="2400" dirty="0">
                <a:latin typeface="Century" panose="02040604050505020304" pitchFamily="18" charset="0"/>
              </a:rPr>
              <a:t>) Model was developed in the 1970s and 1980s, and it is a </a:t>
            </a:r>
            <a:r>
              <a:rPr lang="en-US" sz="2400" dirty="0">
                <a:solidFill>
                  <a:srgbClr val="C00000"/>
                </a:solidFill>
                <a:latin typeface="Century" panose="02040604050505020304" pitchFamily="18" charset="0"/>
              </a:rPr>
              <a:t>conceptual model that breaks networking into seven separate layers. </a:t>
            </a:r>
          </a:p>
          <a:p>
            <a:pPr marL="457200" indent="-457200" algn="just">
              <a:lnSpc>
                <a:spcPct val="150000"/>
              </a:lnSpc>
              <a:buClr>
                <a:srgbClr val="3278B8"/>
              </a:buClr>
              <a:buFont typeface="+mj-lt"/>
              <a:buAutoNum type="arabicPeriod"/>
            </a:pPr>
            <a:r>
              <a:rPr lang="en-US" sz="2400" dirty="0">
                <a:latin typeface="Century" panose="02040604050505020304" pitchFamily="18" charset="0"/>
              </a:rPr>
              <a:t>Each layer refers to </a:t>
            </a:r>
            <a:r>
              <a:rPr lang="en-US" sz="2400" b="1" dirty="0">
                <a:latin typeface="Century" panose="02040604050505020304" pitchFamily="18" charset="0"/>
              </a:rPr>
              <a:t>a set of functions </a:t>
            </a:r>
            <a:r>
              <a:rPr lang="en-US" sz="2400" dirty="0">
                <a:latin typeface="Century" panose="02040604050505020304" pitchFamily="18" charset="0"/>
              </a:rPr>
              <a:t>that are responsible for </a:t>
            </a:r>
            <a:r>
              <a:rPr lang="en-US" sz="2400" b="1" dirty="0">
                <a:latin typeface="Century" panose="02040604050505020304" pitchFamily="18" charset="0"/>
              </a:rPr>
              <a:t>specific tasks</a:t>
            </a:r>
            <a:r>
              <a:rPr lang="en-US" sz="2400" dirty="0">
                <a:latin typeface="Century" panose="02040604050505020304" pitchFamily="18" charset="0"/>
              </a:rPr>
              <a:t>. </a:t>
            </a:r>
            <a:endParaRPr lang="en-US" sz="2400" dirty="0" smtClean="0">
              <a:latin typeface="Century" panose="02040604050505020304" pitchFamily="18" charset="0"/>
            </a:endParaRPr>
          </a:p>
          <a:p>
            <a:pPr marL="457200" indent="-457200" algn="just">
              <a:lnSpc>
                <a:spcPct val="150000"/>
              </a:lnSpc>
              <a:buClr>
                <a:srgbClr val="3278B8"/>
              </a:buClr>
              <a:buFont typeface="+mj-lt"/>
              <a:buAutoNum type="arabicPeriod"/>
            </a:pPr>
            <a:r>
              <a:rPr lang="en-US" sz="2400" dirty="0" smtClean="0">
                <a:latin typeface="Century" panose="02040604050505020304" pitchFamily="18" charset="0"/>
              </a:rPr>
              <a:t>The </a:t>
            </a:r>
            <a:r>
              <a:rPr lang="en-US" sz="2400" dirty="0">
                <a:latin typeface="Century" panose="02040604050505020304" pitchFamily="18" charset="0"/>
              </a:rPr>
              <a:t>layers start from </a:t>
            </a:r>
            <a:r>
              <a:rPr lang="en-US" sz="2400" b="1" dirty="0">
                <a:latin typeface="Century" panose="02040604050505020304" pitchFamily="18" charset="0"/>
              </a:rPr>
              <a:t>physical signals </a:t>
            </a:r>
            <a:r>
              <a:rPr lang="en-US" sz="2400" dirty="0">
                <a:latin typeface="Century" panose="02040604050505020304" pitchFamily="18" charset="0"/>
              </a:rPr>
              <a:t>all the way up to </a:t>
            </a:r>
            <a:r>
              <a:rPr lang="en-US" sz="2400" b="1" dirty="0">
                <a:latin typeface="Century" panose="02040604050505020304" pitchFamily="18" charset="0"/>
              </a:rPr>
              <a:t>the web applications </a:t>
            </a:r>
            <a:r>
              <a:rPr lang="en-US" sz="2400" dirty="0">
                <a:latin typeface="Century" panose="02040604050505020304" pitchFamily="18" charset="0"/>
              </a:rPr>
              <a:t>we interact with. </a:t>
            </a:r>
          </a:p>
          <a:p>
            <a:pPr marL="457200" indent="-457200" algn="just">
              <a:lnSpc>
                <a:spcPct val="150000"/>
              </a:lnSpc>
              <a:buClr>
                <a:srgbClr val="3278B8"/>
              </a:buClr>
              <a:buFont typeface="+mj-lt"/>
              <a:buAutoNum type="arabicPeriod"/>
            </a:pPr>
            <a:r>
              <a:rPr lang="en-US" sz="2400" dirty="0">
                <a:latin typeface="Century" panose="02040604050505020304" pitchFamily="18" charset="0"/>
              </a:rPr>
              <a:t>Each layer generally only </a:t>
            </a:r>
            <a:r>
              <a:rPr lang="en-US" sz="2400" dirty="0">
                <a:solidFill>
                  <a:srgbClr val="C00000"/>
                </a:solidFill>
                <a:latin typeface="Century" panose="02040604050505020304" pitchFamily="18" charset="0"/>
              </a:rPr>
              <a:t>interacts with the layer below</a:t>
            </a:r>
            <a:r>
              <a:rPr lang="en-US" sz="2400" dirty="0">
                <a:latin typeface="Century" panose="02040604050505020304" pitchFamily="18" charset="0"/>
              </a:rPr>
              <a:t> it and </a:t>
            </a:r>
            <a:r>
              <a:rPr lang="en-US" sz="2400" dirty="0">
                <a:solidFill>
                  <a:srgbClr val="C00000"/>
                </a:solidFill>
                <a:latin typeface="Century" panose="02040604050505020304" pitchFamily="18" charset="0"/>
              </a:rPr>
              <a:t>provides useful tools or information to the layer above it.</a:t>
            </a:r>
          </a:p>
          <a:p>
            <a:pPr marL="457200" indent="-457200" algn="just">
              <a:lnSpc>
                <a:spcPct val="150000"/>
              </a:lnSpc>
              <a:buClr>
                <a:srgbClr val="3278B8"/>
              </a:buClr>
              <a:buFont typeface="+mj-lt"/>
              <a:buAutoNum type="arabicPeriod"/>
            </a:pPr>
            <a:r>
              <a:rPr lang="en-US" sz="2400" dirty="0">
                <a:latin typeface="Century" panose="02040604050505020304" pitchFamily="18" charset="0"/>
              </a:rPr>
              <a:t>OSI is used to help us </a:t>
            </a:r>
            <a:r>
              <a:rPr lang="en-US" sz="2400" dirty="0">
                <a:solidFill>
                  <a:srgbClr val="C00000"/>
                </a:solidFill>
                <a:latin typeface="Century" panose="02040604050505020304" pitchFamily="18" charset="0"/>
              </a:rPr>
              <a:t>categorize network processes </a:t>
            </a:r>
            <a:r>
              <a:rPr lang="en-US" sz="2400" dirty="0">
                <a:latin typeface="Century" panose="02040604050505020304" pitchFamily="18" charset="0"/>
              </a:rPr>
              <a:t>so we can communicate about them during troubleshooting and while improving security.</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21</a:t>
            </a:fld>
            <a:r>
              <a:rPr lang="en-US"/>
              <a:t> of 39</a:t>
            </a:r>
            <a:endParaRPr lang="en-US" dirty="0"/>
          </a:p>
        </p:txBody>
      </p:sp>
    </p:spTree>
    <p:extLst>
      <p:ext uri="{BB962C8B-B14F-4D97-AF65-F5344CB8AC3E}">
        <p14:creationId xmlns:p14="http://schemas.microsoft.com/office/powerpoint/2010/main" val="2490395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OSI: Network Model</a:t>
            </a:r>
            <a:endParaRPr lang="en-US" sz="1200" dirty="0">
              <a:latin typeface="Century" panose="02040604050505020304" pitchFamily="18" charset="0"/>
            </a:endParaRP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22</a:t>
            </a:fld>
            <a:r>
              <a:rPr lang="en-US"/>
              <a:t> of 39</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4938" y="1144558"/>
            <a:ext cx="5266827" cy="5394354"/>
          </a:xfrm>
        </p:spPr>
      </p:pic>
    </p:spTree>
    <p:extLst>
      <p:ext uri="{BB962C8B-B14F-4D97-AF65-F5344CB8AC3E}">
        <p14:creationId xmlns:p14="http://schemas.microsoft.com/office/powerpoint/2010/main" val="3052956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OSI: </a:t>
            </a:r>
            <a:r>
              <a:rPr lang="en-US" sz="4800" dirty="0">
                <a:solidFill>
                  <a:schemeClr val="bg1"/>
                </a:solidFill>
                <a:latin typeface="Century" panose="02040604050505020304" pitchFamily="18" charset="0"/>
              </a:rPr>
              <a:t>Layer 1 </a:t>
            </a:r>
            <a:r>
              <a:rPr lang="en-US" sz="4800" dirty="0">
                <a:latin typeface="Century" panose="02040604050505020304" pitchFamily="18" charset="0"/>
              </a:rPr>
              <a:t>– Physical</a:t>
            </a:r>
            <a:endParaRPr lang="en-US" sz="1200" dirty="0">
              <a:latin typeface="Century" panose="02040604050505020304" pitchFamily="18" charset="0"/>
            </a:endParaRPr>
          </a:p>
        </p:txBody>
      </p:sp>
      <p:sp>
        <p:nvSpPr>
          <p:cNvPr id="6" name="Content Placeholder 2"/>
          <p:cNvSpPr>
            <a:spLocks noGrp="1"/>
          </p:cNvSpPr>
          <p:nvPr>
            <p:ph idx="1"/>
          </p:nvPr>
        </p:nvSpPr>
        <p:spPr>
          <a:xfrm>
            <a:off x="1000837" y="1234969"/>
            <a:ext cx="5754805" cy="5346986"/>
          </a:xfrm>
        </p:spPr>
        <p:txBody>
          <a:bodyPr>
            <a:normAutofit fontScale="92500" lnSpcReduction="10000"/>
          </a:bodyPr>
          <a:lstStyle/>
          <a:p>
            <a:pPr algn="just">
              <a:lnSpc>
                <a:spcPct val="130000"/>
              </a:lnSpc>
              <a:buClr>
                <a:srgbClr val="3278B8"/>
              </a:buClr>
            </a:pPr>
            <a:r>
              <a:rPr lang="en-US" sz="2200" dirty="0">
                <a:latin typeface="Century" panose="02040604050505020304" pitchFamily="18" charset="0"/>
              </a:rPr>
              <a:t>The Physical, and lowest layer of the model, covers how unstructured data, like bits, is transmitted. </a:t>
            </a:r>
          </a:p>
          <a:p>
            <a:pPr algn="just">
              <a:lnSpc>
                <a:spcPct val="130000"/>
              </a:lnSpc>
              <a:buClr>
                <a:srgbClr val="3278B8"/>
              </a:buClr>
            </a:pPr>
            <a:r>
              <a:rPr lang="en-US" sz="2200" dirty="0">
                <a:latin typeface="Century" panose="02040604050505020304" pitchFamily="18" charset="0"/>
              </a:rPr>
              <a:t>Technology such as </a:t>
            </a:r>
            <a:r>
              <a:rPr lang="en-US" sz="2200" dirty="0" err="1">
                <a:solidFill>
                  <a:srgbClr val="C00000"/>
                </a:solidFill>
                <a:latin typeface="Century" panose="02040604050505020304" pitchFamily="18" charset="0"/>
              </a:rPr>
              <a:t>WiFi</a:t>
            </a:r>
            <a:r>
              <a:rPr lang="en-US" sz="2200" dirty="0">
                <a:solidFill>
                  <a:srgbClr val="C00000"/>
                </a:solidFill>
                <a:latin typeface="Century" panose="02040604050505020304" pitchFamily="18" charset="0"/>
              </a:rPr>
              <a:t>, Bluetooth</a:t>
            </a:r>
            <a:r>
              <a:rPr lang="en-US" sz="2200" dirty="0">
                <a:latin typeface="Century" panose="02040604050505020304" pitchFamily="18" charset="0"/>
              </a:rPr>
              <a:t>, and </a:t>
            </a:r>
            <a:r>
              <a:rPr lang="en-US" sz="2200" dirty="0">
                <a:solidFill>
                  <a:srgbClr val="C00000"/>
                </a:solidFill>
                <a:latin typeface="Century" panose="02040604050505020304" pitchFamily="18" charset="0"/>
              </a:rPr>
              <a:t>cable standards </a:t>
            </a:r>
            <a:r>
              <a:rPr lang="en-US" sz="2200" dirty="0">
                <a:latin typeface="Century" panose="02040604050505020304" pitchFamily="18" charset="0"/>
              </a:rPr>
              <a:t>such as CAT5 and CAT6 all operate at this layer. This layer also includes the hardware part of </a:t>
            </a:r>
            <a:r>
              <a:rPr lang="en-US" sz="2200" dirty="0">
                <a:solidFill>
                  <a:srgbClr val="C00000"/>
                </a:solidFill>
                <a:latin typeface="Century" panose="02040604050505020304" pitchFamily="18" charset="0"/>
              </a:rPr>
              <a:t>modems, adapters, and repeaters.</a:t>
            </a:r>
          </a:p>
          <a:p>
            <a:pPr algn="just">
              <a:lnSpc>
                <a:spcPct val="130000"/>
              </a:lnSpc>
              <a:buClr>
                <a:srgbClr val="3278B8"/>
              </a:buClr>
            </a:pPr>
            <a:r>
              <a:rPr lang="en-US" sz="2200" dirty="0">
                <a:latin typeface="Century" panose="02040604050505020304" pitchFamily="18" charset="0"/>
              </a:rPr>
              <a:t>The raw data bits are received as a stream of 0’s and 1’s.</a:t>
            </a:r>
          </a:p>
          <a:p>
            <a:pPr algn="just">
              <a:lnSpc>
                <a:spcPct val="130000"/>
              </a:lnSpc>
              <a:buClr>
                <a:srgbClr val="3278B8"/>
              </a:buClr>
            </a:pPr>
            <a:r>
              <a:rPr lang="en-US" sz="2200" dirty="0">
                <a:latin typeface="Century" panose="02040604050505020304" pitchFamily="18" charset="0"/>
              </a:rPr>
              <a:t>Fixing errors that occur just at this layer means considering </a:t>
            </a:r>
            <a:r>
              <a:rPr lang="en-US" sz="2200" dirty="0">
                <a:solidFill>
                  <a:srgbClr val="C00000"/>
                </a:solidFill>
                <a:latin typeface="Century" panose="02040604050505020304" pitchFamily="18" charset="0"/>
              </a:rPr>
              <a:t>physical damage or interference</a:t>
            </a:r>
            <a:r>
              <a:rPr lang="en-US" sz="2200" dirty="0" smtClean="0">
                <a:solidFill>
                  <a:srgbClr val="C00000"/>
                </a:solidFill>
                <a:latin typeface="Century" panose="02040604050505020304" pitchFamily="18" charset="0"/>
              </a:rPr>
              <a:t>. </a:t>
            </a:r>
            <a:endParaRPr lang="en-US" sz="2200" dirty="0">
              <a:solidFill>
                <a:srgbClr val="C00000"/>
              </a:solidFill>
              <a:latin typeface="Century" panose="02040604050505020304" pitchFamily="18" charset="0"/>
            </a:endParaRPr>
          </a:p>
        </p:txBody>
      </p:sp>
      <p:pic>
        <p:nvPicPr>
          <p:cNvPr id="13" name="Picture 12"/>
          <p:cNvPicPr>
            <a:picLocks noChangeAspect="1"/>
          </p:cNvPicPr>
          <p:nvPr/>
        </p:nvPicPr>
        <p:blipFill>
          <a:blip r:embed="rId2"/>
          <a:stretch>
            <a:fillRect/>
          </a:stretch>
        </p:blipFill>
        <p:spPr>
          <a:xfrm>
            <a:off x="6796583" y="1537903"/>
            <a:ext cx="5280400" cy="2706549"/>
          </a:xfrm>
          <a:prstGeom prst="rect">
            <a:avLst/>
          </a:prstGeom>
        </p:spPr>
      </p:pic>
      <p:sp>
        <p:nvSpPr>
          <p:cNvPr id="14" name="Slide Number Placeholder 13"/>
          <p:cNvSpPr>
            <a:spLocks noGrp="1"/>
          </p:cNvSpPr>
          <p:nvPr>
            <p:ph type="sldNum" sz="quarter" idx="12"/>
          </p:nvPr>
        </p:nvSpPr>
        <p:spPr/>
        <p:txBody>
          <a:bodyPr/>
          <a:lstStyle/>
          <a:p>
            <a:r>
              <a:rPr lang="en-US" dirty="0"/>
              <a:t>Slide </a:t>
            </a:r>
            <a:fld id="{4FAB73BC-B049-4115-A692-8D63A059BFB8}" type="slidenum">
              <a:rPr lang="en-US" smtClean="0"/>
              <a:pPr/>
              <a:t>23</a:t>
            </a:fld>
            <a:r>
              <a:rPr lang="en-US" dirty="0"/>
              <a:t> of 39</a:t>
            </a:r>
          </a:p>
        </p:txBody>
      </p:sp>
    </p:spTree>
    <p:extLst>
      <p:ext uri="{BB962C8B-B14F-4D97-AF65-F5344CB8AC3E}">
        <p14:creationId xmlns:p14="http://schemas.microsoft.com/office/powerpoint/2010/main" val="36394410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OSI: </a:t>
            </a:r>
            <a:r>
              <a:rPr lang="en-US" sz="4800" dirty="0">
                <a:solidFill>
                  <a:schemeClr val="bg1"/>
                </a:solidFill>
                <a:latin typeface="Century" panose="02040604050505020304" pitchFamily="18" charset="0"/>
              </a:rPr>
              <a:t>Layer 2 – </a:t>
            </a:r>
            <a:r>
              <a:rPr lang="en-US" sz="4800" dirty="0">
                <a:latin typeface="Century" panose="02040604050505020304" pitchFamily="18" charset="0"/>
              </a:rPr>
              <a:t>Data Link</a:t>
            </a:r>
            <a:endParaRPr lang="en-US" sz="1200" dirty="0">
              <a:latin typeface="Century" panose="02040604050505020304" pitchFamily="18" charset="0"/>
            </a:endParaRPr>
          </a:p>
        </p:txBody>
      </p:sp>
      <p:sp>
        <p:nvSpPr>
          <p:cNvPr id="6" name="Content Placeholder 2"/>
          <p:cNvSpPr>
            <a:spLocks noGrp="1"/>
          </p:cNvSpPr>
          <p:nvPr>
            <p:ph idx="1"/>
          </p:nvPr>
        </p:nvSpPr>
        <p:spPr>
          <a:xfrm>
            <a:off x="1000837" y="1234969"/>
            <a:ext cx="5754805" cy="5346986"/>
          </a:xfrm>
        </p:spPr>
        <p:txBody>
          <a:bodyPr>
            <a:noAutofit/>
          </a:bodyPr>
          <a:lstStyle/>
          <a:p>
            <a:pPr algn="just">
              <a:lnSpc>
                <a:spcPct val="130000"/>
              </a:lnSpc>
              <a:buClr>
                <a:srgbClr val="3278B8"/>
              </a:buClr>
            </a:pPr>
            <a:r>
              <a:rPr lang="en-US" sz="1600" dirty="0">
                <a:latin typeface="Century" panose="02040604050505020304" pitchFamily="18" charset="0"/>
              </a:rPr>
              <a:t>The Data Link layer covers how data is sent from device to device when they are connected on the same local network. The data link layer includes many functionalities:</a:t>
            </a:r>
          </a:p>
          <a:p>
            <a:pPr marL="531813" algn="just">
              <a:lnSpc>
                <a:spcPct val="130000"/>
              </a:lnSpc>
              <a:buClr>
                <a:srgbClr val="3278B8"/>
              </a:buClr>
              <a:buFont typeface="Wingdings" panose="05000000000000000000" pitchFamily="2" charset="2"/>
              <a:buChar char="§"/>
            </a:pPr>
            <a:r>
              <a:rPr lang="en-US" sz="1600" dirty="0">
                <a:latin typeface="Century" panose="02040604050505020304" pitchFamily="18" charset="0"/>
              </a:rPr>
              <a:t>It structures incoming or outgoing data bits into data frames.</a:t>
            </a:r>
          </a:p>
          <a:p>
            <a:pPr marL="531813" algn="just">
              <a:lnSpc>
                <a:spcPct val="130000"/>
              </a:lnSpc>
              <a:buClr>
                <a:srgbClr val="3278B8"/>
              </a:buClr>
              <a:buFont typeface="Wingdings" panose="05000000000000000000" pitchFamily="2" charset="2"/>
              <a:buChar char="§"/>
            </a:pPr>
            <a:r>
              <a:rPr lang="en-US" sz="1600" dirty="0">
                <a:latin typeface="Century" panose="02040604050505020304" pitchFamily="18" charset="0"/>
              </a:rPr>
              <a:t>It involves </a:t>
            </a:r>
            <a:r>
              <a:rPr lang="en-US" sz="1600" b="1" dirty="0">
                <a:solidFill>
                  <a:srgbClr val="FF0000"/>
                </a:solidFill>
                <a:latin typeface="Century" panose="02040604050505020304" pitchFamily="18" charset="0"/>
              </a:rPr>
              <a:t>physical addresses </a:t>
            </a:r>
            <a:r>
              <a:rPr lang="en-US" sz="1600" dirty="0">
                <a:latin typeface="Century" panose="02040604050505020304" pitchFamily="18" charset="0"/>
              </a:rPr>
              <a:t>of devices, called Media Access Control (MAC) address.</a:t>
            </a:r>
          </a:p>
          <a:p>
            <a:pPr marL="531813" algn="just">
              <a:lnSpc>
                <a:spcPct val="130000"/>
              </a:lnSpc>
              <a:buClr>
                <a:srgbClr val="3278B8"/>
              </a:buClr>
              <a:buFont typeface="Wingdings" panose="05000000000000000000" pitchFamily="2" charset="2"/>
              <a:buChar char="§"/>
            </a:pPr>
            <a:r>
              <a:rPr lang="en-US" sz="1600" dirty="0">
                <a:latin typeface="Century" panose="02040604050505020304" pitchFamily="18" charset="0"/>
              </a:rPr>
              <a:t>It routes data frames to the correct physical addresses.</a:t>
            </a:r>
          </a:p>
          <a:p>
            <a:pPr marL="531813" algn="just">
              <a:lnSpc>
                <a:spcPct val="130000"/>
              </a:lnSpc>
              <a:buClr>
                <a:srgbClr val="3278B8"/>
              </a:buClr>
              <a:buFont typeface="Wingdings" panose="05000000000000000000" pitchFamily="2" charset="2"/>
              <a:buChar char="§"/>
            </a:pPr>
            <a:r>
              <a:rPr lang="en-US" sz="1600" dirty="0">
                <a:latin typeface="Century" panose="02040604050505020304" pitchFamily="18" charset="0"/>
              </a:rPr>
              <a:t>It ensures the flow of data is synchronized between devices.</a:t>
            </a:r>
          </a:p>
          <a:p>
            <a:pPr marL="531813" algn="just">
              <a:lnSpc>
                <a:spcPct val="130000"/>
              </a:lnSpc>
              <a:buClr>
                <a:srgbClr val="3278B8"/>
              </a:buClr>
              <a:buFont typeface="Wingdings" panose="05000000000000000000" pitchFamily="2" charset="2"/>
              <a:buChar char="§"/>
            </a:pPr>
            <a:r>
              <a:rPr lang="en-US" sz="1600" dirty="0">
                <a:latin typeface="Century" panose="02040604050505020304" pitchFamily="18" charset="0"/>
              </a:rPr>
              <a:t>It detects errors within data frames. This involves a system of error control.</a:t>
            </a:r>
          </a:p>
        </p:txBody>
      </p:sp>
      <p:pic>
        <p:nvPicPr>
          <p:cNvPr id="2" name="Picture 1"/>
          <p:cNvPicPr>
            <a:picLocks noChangeAspect="1"/>
          </p:cNvPicPr>
          <p:nvPr/>
        </p:nvPicPr>
        <p:blipFill>
          <a:blip r:embed="rId2"/>
          <a:stretch>
            <a:fillRect/>
          </a:stretch>
        </p:blipFill>
        <p:spPr>
          <a:xfrm>
            <a:off x="6755642" y="1764007"/>
            <a:ext cx="5243525" cy="2574226"/>
          </a:xfrm>
          <a:prstGeom prst="rect">
            <a:avLst/>
          </a:prstGeom>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24</a:t>
            </a:fld>
            <a:r>
              <a:rPr lang="en-US"/>
              <a:t> of 39</a:t>
            </a:r>
            <a:endParaRPr lang="en-US" dirty="0"/>
          </a:p>
        </p:txBody>
      </p:sp>
    </p:spTree>
    <p:extLst>
      <p:ext uri="{BB962C8B-B14F-4D97-AF65-F5344CB8AC3E}">
        <p14:creationId xmlns:p14="http://schemas.microsoft.com/office/powerpoint/2010/main" val="1234774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OSI: Layer 3 – Network</a:t>
            </a:r>
            <a:endParaRPr lang="en-US" sz="1200" dirty="0">
              <a:latin typeface="Century" panose="02040604050505020304" pitchFamily="18" charset="0"/>
            </a:endParaRPr>
          </a:p>
        </p:txBody>
      </p:sp>
      <p:sp>
        <p:nvSpPr>
          <p:cNvPr id="6" name="Content Placeholder 2"/>
          <p:cNvSpPr>
            <a:spLocks noGrp="1"/>
          </p:cNvSpPr>
          <p:nvPr>
            <p:ph idx="1"/>
          </p:nvPr>
        </p:nvSpPr>
        <p:spPr>
          <a:xfrm>
            <a:off x="1000837" y="1234969"/>
            <a:ext cx="5754805" cy="5346986"/>
          </a:xfrm>
          <a:solidFill>
            <a:srgbClr val="FFFFFF"/>
          </a:solidFill>
        </p:spPr>
        <p:txBody>
          <a:bodyPr>
            <a:noAutofit/>
          </a:bodyPr>
          <a:lstStyle/>
          <a:p>
            <a:pPr algn="just">
              <a:lnSpc>
                <a:spcPct val="130000"/>
              </a:lnSpc>
              <a:buClr>
                <a:srgbClr val="3278B8"/>
              </a:buClr>
            </a:pPr>
            <a:r>
              <a:rPr lang="en-US" sz="2000" dirty="0">
                <a:latin typeface="Century" panose="02040604050505020304" pitchFamily="18" charset="0"/>
              </a:rPr>
              <a:t>The Network layer describes how data packets are routed between wider networks such as the Internet. Whereas a data frame at the data link layer travels to local MAC addresses, </a:t>
            </a:r>
            <a:r>
              <a:rPr lang="en-US" sz="2000" dirty="0">
                <a:solidFill>
                  <a:srgbClr val="C00000"/>
                </a:solidFill>
                <a:latin typeface="Century" panose="02040604050505020304" pitchFamily="18" charset="0"/>
              </a:rPr>
              <a:t>a data packet at the network layer is routed from a source IP (Internet Protocol) address to a destination IP address</a:t>
            </a:r>
            <a:r>
              <a:rPr lang="en-US" sz="2000" dirty="0">
                <a:latin typeface="Century" panose="02040604050505020304" pitchFamily="18" charset="0"/>
              </a:rPr>
              <a:t>.</a:t>
            </a:r>
          </a:p>
          <a:p>
            <a:pPr algn="just">
              <a:lnSpc>
                <a:spcPct val="130000"/>
              </a:lnSpc>
              <a:buClr>
                <a:srgbClr val="3278B8"/>
              </a:buClr>
            </a:pPr>
            <a:r>
              <a:rPr lang="en-US" sz="2000" dirty="0">
                <a:latin typeface="Century" panose="02040604050505020304" pitchFamily="18" charset="0"/>
              </a:rPr>
              <a:t>Think of a data packet as an envelope. IP addresses are assigned to every computer or device connected to the Internet, and these addresses are formatted into four numbers each ranging from 0 to 255.</a:t>
            </a:r>
          </a:p>
        </p:txBody>
      </p:sp>
      <p:pic>
        <p:nvPicPr>
          <p:cNvPr id="8" name="Picture 7"/>
          <p:cNvPicPr>
            <a:picLocks noChangeAspect="1"/>
          </p:cNvPicPr>
          <p:nvPr/>
        </p:nvPicPr>
        <p:blipFill>
          <a:blip r:embed="rId2"/>
          <a:stretch>
            <a:fillRect/>
          </a:stretch>
        </p:blipFill>
        <p:spPr>
          <a:xfrm>
            <a:off x="6646460" y="1856095"/>
            <a:ext cx="5377755" cy="2387967"/>
          </a:xfrm>
          <a:prstGeom prst="rect">
            <a:avLst/>
          </a:prstGeom>
        </p:spPr>
      </p:pic>
      <p:sp>
        <p:nvSpPr>
          <p:cNvPr id="9" name="Slide Number Placeholder 8"/>
          <p:cNvSpPr>
            <a:spLocks noGrp="1"/>
          </p:cNvSpPr>
          <p:nvPr>
            <p:ph type="sldNum" sz="quarter" idx="12"/>
          </p:nvPr>
        </p:nvSpPr>
        <p:spPr/>
        <p:txBody>
          <a:bodyPr/>
          <a:lstStyle/>
          <a:p>
            <a:r>
              <a:rPr lang="en-US"/>
              <a:t>Slide </a:t>
            </a:r>
            <a:fld id="{4FAB73BC-B049-4115-A692-8D63A059BFB8}" type="slidenum">
              <a:rPr lang="en-US" smtClean="0"/>
              <a:pPr/>
              <a:t>25</a:t>
            </a:fld>
            <a:r>
              <a:rPr lang="en-US"/>
              <a:t> of 39</a:t>
            </a:r>
            <a:endParaRPr lang="en-US" dirty="0"/>
          </a:p>
        </p:txBody>
      </p:sp>
    </p:spTree>
    <p:extLst>
      <p:ext uri="{BB962C8B-B14F-4D97-AF65-F5344CB8AC3E}">
        <p14:creationId xmlns:p14="http://schemas.microsoft.com/office/powerpoint/2010/main" val="1905417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OSI: Layer 4 – Transport</a:t>
            </a:r>
            <a:endParaRPr lang="en-US" sz="1200" dirty="0">
              <a:latin typeface="Century" panose="02040604050505020304" pitchFamily="18" charset="0"/>
            </a:endParaRPr>
          </a:p>
        </p:txBody>
      </p:sp>
      <p:sp>
        <p:nvSpPr>
          <p:cNvPr id="6" name="Content Placeholder 2"/>
          <p:cNvSpPr>
            <a:spLocks noGrp="1"/>
          </p:cNvSpPr>
          <p:nvPr>
            <p:ph idx="1"/>
          </p:nvPr>
        </p:nvSpPr>
        <p:spPr>
          <a:xfrm>
            <a:off x="1000837" y="1234969"/>
            <a:ext cx="5754805" cy="5346986"/>
          </a:xfrm>
        </p:spPr>
        <p:txBody>
          <a:bodyPr>
            <a:noAutofit/>
          </a:bodyPr>
          <a:lstStyle/>
          <a:p>
            <a:pPr algn="just">
              <a:lnSpc>
                <a:spcPct val="130000"/>
              </a:lnSpc>
              <a:buClr>
                <a:srgbClr val="3278B8"/>
              </a:buClr>
            </a:pPr>
            <a:r>
              <a:rPr lang="en-US" sz="2000" dirty="0">
                <a:latin typeface="Century" panose="02040604050505020304" pitchFamily="18" charset="0"/>
              </a:rPr>
              <a:t>The Transport layer refers to how data is actually transferred. Let’s say you wanted to upload a photo from your phone onto social media. The transport layer handles how the image data from that </a:t>
            </a:r>
            <a:r>
              <a:rPr lang="en-US" sz="2000" dirty="0">
                <a:solidFill>
                  <a:srgbClr val="C00000"/>
                </a:solidFill>
                <a:latin typeface="Century" panose="02040604050505020304" pitchFamily="18" charset="0"/>
              </a:rPr>
              <a:t>photo is split (segmentation), </a:t>
            </a:r>
            <a:r>
              <a:rPr lang="en-US" sz="2000" dirty="0">
                <a:latin typeface="Century" panose="02040604050505020304" pitchFamily="18" charset="0"/>
              </a:rPr>
              <a:t>the rate at which the packets are sent, and how errors are handled if data packets don’t make it to the site’s server.</a:t>
            </a:r>
          </a:p>
          <a:p>
            <a:pPr algn="just">
              <a:lnSpc>
                <a:spcPct val="130000"/>
              </a:lnSpc>
              <a:buClr>
                <a:srgbClr val="3278B8"/>
              </a:buClr>
            </a:pPr>
            <a:r>
              <a:rPr lang="en-US" sz="2000" dirty="0">
                <a:solidFill>
                  <a:srgbClr val="C00000"/>
                </a:solidFill>
                <a:latin typeface="Century" panose="02040604050505020304" pitchFamily="18" charset="0"/>
              </a:rPr>
              <a:t>The most common transport protocols on the Internet are TCP (Transmission Control Protocol) and UDP (User Datagram Protocol</a:t>
            </a:r>
            <a:r>
              <a:rPr lang="en-US" sz="2000" dirty="0" smtClean="0">
                <a:solidFill>
                  <a:srgbClr val="C00000"/>
                </a:solidFill>
                <a:latin typeface="Century" panose="02040604050505020304" pitchFamily="18" charset="0"/>
              </a:rPr>
              <a:t>). </a:t>
            </a:r>
            <a:r>
              <a:rPr lang="ar-JO" sz="2000" dirty="0" smtClean="0">
                <a:solidFill>
                  <a:srgbClr val="C00000"/>
                </a:solidFill>
                <a:latin typeface="Century" panose="02040604050505020304" pitchFamily="18" charset="0"/>
              </a:rPr>
              <a:t>حزمة معلومات الم</a:t>
            </a:r>
            <a:r>
              <a:rPr lang="ar-JO" sz="2000" dirty="0" smtClean="0">
                <a:solidFill>
                  <a:srgbClr val="FF0000"/>
                </a:solidFill>
                <a:latin typeface="Century" panose="02040604050505020304" pitchFamily="18" charset="0"/>
              </a:rPr>
              <a:t>ستخدم </a:t>
            </a:r>
            <a:endParaRPr lang="en-US" sz="2000" dirty="0">
              <a:solidFill>
                <a:srgbClr val="FF0000"/>
              </a:solidFill>
              <a:latin typeface="Century" panose="02040604050505020304" pitchFamily="18" charset="0"/>
            </a:endParaRPr>
          </a:p>
        </p:txBody>
      </p:sp>
      <p:pic>
        <p:nvPicPr>
          <p:cNvPr id="2" name="Picture 1"/>
          <p:cNvPicPr>
            <a:picLocks noChangeAspect="1"/>
          </p:cNvPicPr>
          <p:nvPr/>
        </p:nvPicPr>
        <p:blipFill>
          <a:blip r:embed="rId2"/>
          <a:stretch>
            <a:fillRect/>
          </a:stretch>
        </p:blipFill>
        <p:spPr>
          <a:xfrm>
            <a:off x="6806973" y="1841540"/>
            <a:ext cx="5377385" cy="2066922"/>
          </a:xfrm>
          <a:prstGeom prst="rect">
            <a:avLst/>
          </a:prstGeom>
        </p:spPr>
      </p:pic>
      <p:sp>
        <p:nvSpPr>
          <p:cNvPr id="7" name="Slide Number Placeholder 6"/>
          <p:cNvSpPr>
            <a:spLocks noGrp="1"/>
          </p:cNvSpPr>
          <p:nvPr>
            <p:ph type="sldNum" sz="quarter" idx="12"/>
          </p:nvPr>
        </p:nvSpPr>
        <p:spPr/>
        <p:txBody>
          <a:bodyPr/>
          <a:lstStyle/>
          <a:p>
            <a:r>
              <a:rPr lang="en-US"/>
              <a:t>Slide </a:t>
            </a:r>
            <a:fld id="{4FAB73BC-B049-4115-A692-8D63A059BFB8}" type="slidenum">
              <a:rPr lang="en-US" smtClean="0"/>
              <a:pPr/>
              <a:t>26</a:t>
            </a:fld>
            <a:r>
              <a:rPr lang="en-US"/>
              <a:t> of 39</a:t>
            </a:r>
            <a:endParaRPr lang="en-US" dirty="0"/>
          </a:p>
        </p:txBody>
      </p:sp>
    </p:spTree>
    <p:extLst>
      <p:ext uri="{BB962C8B-B14F-4D97-AF65-F5344CB8AC3E}">
        <p14:creationId xmlns:p14="http://schemas.microsoft.com/office/powerpoint/2010/main" val="3846975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OSI: Layer 5 – Session</a:t>
            </a:r>
            <a:endParaRPr lang="en-US" sz="1200" dirty="0">
              <a:latin typeface="Century" panose="02040604050505020304" pitchFamily="18" charset="0"/>
            </a:endParaRPr>
          </a:p>
        </p:txBody>
      </p:sp>
      <p:sp>
        <p:nvSpPr>
          <p:cNvPr id="6" name="Content Placeholder 2"/>
          <p:cNvSpPr>
            <a:spLocks noGrp="1"/>
          </p:cNvSpPr>
          <p:nvPr>
            <p:ph idx="1"/>
          </p:nvPr>
        </p:nvSpPr>
        <p:spPr>
          <a:xfrm>
            <a:off x="1" y="1234969"/>
            <a:ext cx="6755642" cy="5346986"/>
          </a:xfrm>
        </p:spPr>
        <p:txBody>
          <a:bodyPr>
            <a:noAutofit/>
          </a:bodyPr>
          <a:lstStyle/>
          <a:p>
            <a:pPr algn="just">
              <a:lnSpc>
                <a:spcPct val="130000"/>
              </a:lnSpc>
              <a:buClr>
                <a:srgbClr val="3278B8"/>
              </a:buClr>
            </a:pPr>
            <a:r>
              <a:rPr lang="en-US" sz="2000" dirty="0">
                <a:latin typeface="Century" panose="02040604050505020304" pitchFamily="18" charset="0"/>
              </a:rPr>
              <a:t>When two computers or devices have started an exchange of information, we call that a session. The Session layer in OSI is responsible </a:t>
            </a:r>
            <a:r>
              <a:rPr lang="en-US" sz="2000" dirty="0">
                <a:solidFill>
                  <a:srgbClr val="C00000"/>
                </a:solidFill>
                <a:latin typeface="Century" panose="02040604050505020304" pitchFamily="18" charset="0"/>
              </a:rPr>
              <a:t>for opening, closing, and maintaining sessions</a:t>
            </a:r>
            <a:r>
              <a:rPr lang="en-US" sz="2000" dirty="0" smtClean="0">
                <a:solidFill>
                  <a:srgbClr val="C00000"/>
                </a:solidFill>
                <a:latin typeface="Century" panose="02040604050505020304" pitchFamily="18" charset="0"/>
              </a:rPr>
              <a:t>.</a:t>
            </a:r>
            <a:r>
              <a:rPr lang="ar-JO" sz="2000" dirty="0" smtClean="0">
                <a:solidFill>
                  <a:srgbClr val="C00000"/>
                </a:solidFill>
                <a:latin typeface="Century" panose="02040604050505020304" pitchFamily="18" charset="0"/>
              </a:rPr>
              <a:t> </a:t>
            </a:r>
            <a:endParaRPr lang="en-US" sz="2000" dirty="0">
              <a:solidFill>
                <a:srgbClr val="C00000"/>
              </a:solidFill>
              <a:latin typeface="Century" panose="02040604050505020304" pitchFamily="18" charset="0"/>
            </a:endParaRPr>
          </a:p>
          <a:p>
            <a:pPr>
              <a:lnSpc>
                <a:spcPct val="130000"/>
              </a:lnSpc>
              <a:buClr>
                <a:srgbClr val="3278B8"/>
              </a:buClr>
            </a:pPr>
            <a:r>
              <a:rPr lang="en-US" sz="2000" dirty="0">
                <a:latin typeface="Century" panose="02040604050505020304" pitchFamily="18" charset="0"/>
              </a:rPr>
              <a:t>In terms of opening and closing, the </a:t>
            </a:r>
            <a:r>
              <a:rPr lang="en-US" sz="2000" dirty="0">
                <a:solidFill>
                  <a:srgbClr val="C00000"/>
                </a:solidFill>
                <a:latin typeface="Century" panose="02040604050505020304" pitchFamily="18" charset="0"/>
              </a:rPr>
              <a:t>session layer includes authentication and authorization measures</a:t>
            </a:r>
            <a:r>
              <a:rPr lang="en-US" sz="2000" dirty="0">
                <a:latin typeface="Century" panose="02040604050505020304" pitchFamily="18" charset="0"/>
              </a:rPr>
              <a:t>. For example, without logging in or having the right permissions, you may not be able to connect to parts of a website. </a:t>
            </a:r>
            <a:endParaRPr lang="en-US" sz="2000" dirty="0" smtClean="0">
              <a:latin typeface="Century" panose="02040604050505020304" pitchFamily="18" charset="0"/>
            </a:endParaRPr>
          </a:p>
          <a:p>
            <a:pPr>
              <a:lnSpc>
                <a:spcPct val="130000"/>
              </a:lnSpc>
              <a:buClr>
                <a:srgbClr val="3278B8"/>
              </a:buClr>
            </a:pPr>
            <a:r>
              <a:rPr lang="en-US" sz="2000" dirty="0" smtClean="0">
                <a:latin typeface="Century" panose="02040604050505020304" pitchFamily="18" charset="0"/>
              </a:rPr>
              <a:t>But </a:t>
            </a:r>
            <a:r>
              <a:rPr lang="en-US" sz="2000" dirty="0">
                <a:latin typeface="Century" panose="02040604050505020304" pitchFamily="18" charset="0"/>
              </a:rPr>
              <a:t>if you are logged in, your access permission is stored for a set amount of time, or session </a:t>
            </a:r>
            <a:r>
              <a:rPr lang="en-US" sz="2000" dirty="0" smtClean="0">
                <a:latin typeface="Century" panose="02040604050505020304" pitchFamily="18" charset="0"/>
              </a:rPr>
              <a:t>length.</a:t>
            </a:r>
            <a:r>
              <a:rPr lang="ar-JO" sz="2000" dirty="0" smtClean="0">
                <a:latin typeface="Century" panose="02040604050505020304" pitchFamily="18" charset="0"/>
              </a:rPr>
              <a:t>صلاحيات الدخول والمصادقة </a:t>
            </a:r>
            <a:r>
              <a:rPr lang="en-US" sz="2000" dirty="0"/>
              <a:t/>
            </a:r>
            <a:br>
              <a:rPr lang="en-US" sz="2000" dirty="0"/>
            </a:br>
            <a:endParaRPr lang="en-US" sz="2000" dirty="0">
              <a:latin typeface="Century" panose="02040604050505020304" pitchFamily="18" charset="0"/>
            </a:endParaRPr>
          </a:p>
        </p:txBody>
      </p:sp>
      <p:pic>
        <p:nvPicPr>
          <p:cNvPr id="7" name="Picture 6"/>
          <p:cNvPicPr>
            <a:picLocks noChangeAspect="1"/>
          </p:cNvPicPr>
          <p:nvPr/>
        </p:nvPicPr>
        <p:blipFill>
          <a:blip r:embed="rId2"/>
          <a:stretch>
            <a:fillRect/>
          </a:stretch>
        </p:blipFill>
        <p:spPr>
          <a:xfrm>
            <a:off x="6755642" y="2215768"/>
            <a:ext cx="5372716" cy="1769380"/>
          </a:xfrm>
          <a:prstGeom prst="rect">
            <a:avLst/>
          </a:prstGeom>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27</a:t>
            </a:fld>
            <a:r>
              <a:rPr lang="en-US"/>
              <a:t> of 39</a:t>
            </a:r>
            <a:endParaRPr lang="en-US" dirty="0"/>
          </a:p>
        </p:txBody>
      </p:sp>
    </p:spTree>
    <p:extLst>
      <p:ext uri="{BB962C8B-B14F-4D97-AF65-F5344CB8AC3E}">
        <p14:creationId xmlns:p14="http://schemas.microsoft.com/office/powerpoint/2010/main" val="15783448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OSI: Layer 6 – Presentation</a:t>
            </a:r>
            <a:endParaRPr lang="en-US" sz="1200" dirty="0">
              <a:latin typeface="Century" panose="02040604050505020304" pitchFamily="18" charset="0"/>
            </a:endParaRPr>
          </a:p>
        </p:txBody>
      </p:sp>
      <p:sp>
        <p:nvSpPr>
          <p:cNvPr id="6" name="Content Placeholder 2"/>
          <p:cNvSpPr>
            <a:spLocks noGrp="1"/>
          </p:cNvSpPr>
          <p:nvPr>
            <p:ph idx="1"/>
          </p:nvPr>
        </p:nvSpPr>
        <p:spPr>
          <a:xfrm>
            <a:off x="1000837" y="1234969"/>
            <a:ext cx="5754805" cy="3088675"/>
          </a:xfrm>
        </p:spPr>
        <p:txBody>
          <a:bodyPr>
            <a:noAutofit/>
          </a:bodyPr>
          <a:lstStyle/>
          <a:p>
            <a:pPr algn="just">
              <a:lnSpc>
                <a:spcPct val="130000"/>
              </a:lnSpc>
              <a:buClr>
                <a:srgbClr val="3278B8"/>
              </a:buClr>
            </a:pPr>
            <a:r>
              <a:rPr lang="en-US" sz="2000" dirty="0">
                <a:latin typeface="Century" panose="02040604050505020304" pitchFamily="18" charset="0"/>
              </a:rPr>
              <a:t>The Presentation layer includes all the methods that convert </a:t>
            </a:r>
            <a:r>
              <a:rPr lang="en-US" sz="2000" dirty="0">
                <a:solidFill>
                  <a:srgbClr val="C00000"/>
                </a:solidFill>
                <a:latin typeface="Century" panose="02040604050505020304" pitchFamily="18" charset="0"/>
              </a:rPr>
              <a:t>data into a format usable by an application. </a:t>
            </a:r>
          </a:p>
          <a:p>
            <a:pPr algn="just">
              <a:lnSpc>
                <a:spcPct val="130000"/>
              </a:lnSpc>
              <a:buClr>
                <a:srgbClr val="3278B8"/>
              </a:buClr>
            </a:pPr>
            <a:r>
              <a:rPr lang="en-US" sz="2000" b="1" u="sng" dirty="0">
                <a:solidFill>
                  <a:schemeClr val="accent5">
                    <a:lumMod val="75000"/>
                  </a:schemeClr>
                </a:solidFill>
                <a:latin typeface="Century" panose="02040604050505020304" pitchFamily="18" charset="0"/>
              </a:rPr>
              <a:t>This layer handles </a:t>
            </a:r>
            <a:r>
              <a:rPr lang="en-US" sz="2000" b="1" u="sng" dirty="0" smtClean="0">
                <a:solidFill>
                  <a:schemeClr val="accent5">
                    <a:lumMod val="75000"/>
                  </a:schemeClr>
                </a:solidFill>
                <a:latin typeface="Century" panose="02040604050505020304" pitchFamily="18" charset="0"/>
              </a:rPr>
              <a:t>functions:</a:t>
            </a:r>
          </a:p>
          <a:p>
            <a:pPr marL="457200" indent="-457200" algn="just">
              <a:lnSpc>
                <a:spcPct val="100000"/>
              </a:lnSpc>
              <a:buClr>
                <a:srgbClr val="3278B8"/>
              </a:buClr>
              <a:buFont typeface="+mj-lt"/>
              <a:buAutoNum type="arabicPeriod"/>
            </a:pPr>
            <a:r>
              <a:rPr lang="en-US" sz="2000" dirty="0" smtClean="0">
                <a:latin typeface="Century" panose="02040604050505020304" pitchFamily="18" charset="0"/>
              </a:rPr>
              <a:t> encoding/decoding,</a:t>
            </a:r>
          </a:p>
          <a:p>
            <a:pPr marL="457200" indent="-457200" algn="just">
              <a:lnSpc>
                <a:spcPct val="100000"/>
              </a:lnSpc>
              <a:buClr>
                <a:srgbClr val="3278B8"/>
              </a:buClr>
              <a:buFont typeface="+mj-lt"/>
              <a:buAutoNum type="arabicPeriod"/>
            </a:pPr>
            <a:r>
              <a:rPr lang="en-US" sz="2000" dirty="0" smtClean="0">
                <a:latin typeface="Century" panose="02040604050505020304" pitchFamily="18" charset="0"/>
              </a:rPr>
              <a:t> </a:t>
            </a:r>
            <a:r>
              <a:rPr lang="en-US" sz="2000" dirty="0">
                <a:latin typeface="Century" panose="02040604050505020304" pitchFamily="18" charset="0"/>
              </a:rPr>
              <a:t>encryption/decryption</a:t>
            </a:r>
            <a:r>
              <a:rPr lang="en-US" sz="2000" dirty="0" smtClean="0">
                <a:latin typeface="Century" panose="02040604050505020304" pitchFamily="18" charset="0"/>
              </a:rPr>
              <a:t>,</a:t>
            </a:r>
          </a:p>
          <a:p>
            <a:pPr marL="457200" indent="-457200" algn="just">
              <a:lnSpc>
                <a:spcPct val="100000"/>
              </a:lnSpc>
              <a:buClr>
                <a:srgbClr val="3278B8"/>
              </a:buClr>
              <a:buFont typeface="+mj-lt"/>
              <a:buAutoNum type="arabicPeriod"/>
            </a:pPr>
            <a:r>
              <a:rPr lang="en-US" sz="2000" dirty="0" smtClean="0">
                <a:latin typeface="Century" panose="02040604050505020304" pitchFamily="18" charset="0"/>
              </a:rPr>
              <a:t> compression/decompression </a:t>
            </a:r>
            <a:r>
              <a:rPr lang="en-US" sz="2000" dirty="0">
                <a:latin typeface="Century" panose="02040604050505020304" pitchFamily="18" charset="0"/>
              </a:rPr>
              <a:t>of files.</a:t>
            </a:r>
          </a:p>
        </p:txBody>
      </p:sp>
      <p:pic>
        <p:nvPicPr>
          <p:cNvPr id="2" name="Picture 1"/>
          <p:cNvPicPr>
            <a:picLocks noChangeAspect="1"/>
          </p:cNvPicPr>
          <p:nvPr/>
        </p:nvPicPr>
        <p:blipFill>
          <a:blip r:embed="rId2"/>
          <a:stretch>
            <a:fillRect/>
          </a:stretch>
        </p:blipFill>
        <p:spPr>
          <a:xfrm>
            <a:off x="6755642" y="2128090"/>
            <a:ext cx="5285442" cy="1610802"/>
          </a:xfrm>
          <a:prstGeom prst="rect">
            <a:avLst/>
          </a:prstGeom>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28</a:t>
            </a:fld>
            <a:r>
              <a:rPr lang="en-US"/>
              <a:t> of 39</a:t>
            </a:r>
            <a:endParaRPr lang="en-US" dirty="0"/>
          </a:p>
        </p:txBody>
      </p:sp>
    </p:spTree>
    <p:extLst>
      <p:ext uri="{BB962C8B-B14F-4D97-AF65-F5344CB8AC3E}">
        <p14:creationId xmlns:p14="http://schemas.microsoft.com/office/powerpoint/2010/main" val="4233907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OSI: Layer 7 – Application</a:t>
            </a:r>
            <a:endParaRPr lang="en-US" sz="1200" dirty="0">
              <a:latin typeface="Century" panose="02040604050505020304" pitchFamily="18" charset="0"/>
            </a:endParaRPr>
          </a:p>
        </p:txBody>
      </p:sp>
      <p:sp>
        <p:nvSpPr>
          <p:cNvPr id="6" name="Content Placeholder 2"/>
          <p:cNvSpPr>
            <a:spLocks noGrp="1"/>
          </p:cNvSpPr>
          <p:nvPr>
            <p:ph idx="1"/>
          </p:nvPr>
        </p:nvSpPr>
        <p:spPr>
          <a:xfrm>
            <a:off x="1000837" y="1234969"/>
            <a:ext cx="5754805" cy="5346986"/>
          </a:xfrm>
        </p:spPr>
        <p:txBody>
          <a:bodyPr>
            <a:noAutofit/>
          </a:bodyPr>
          <a:lstStyle/>
          <a:p>
            <a:pPr algn="just">
              <a:lnSpc>
                <a:spcPct val="130000"/>
              </a:lnSpc>
              <a:buClr>
                <a:srgbClr val="3278B8"/>
              </a:buClr>
            </a:pPr>
            <a:r>
              <a:rPr lang="en-US" sz="2000" dirty="0">
                <a:latin typeface="Century" panose="02040604050505020304" pitchFamily="18" charset="0"/>
              </a:rPr>
              <a:t>The final layer of the OSI model is the Application layer. </a:t>
            </a:r>
            <a:endParaRPr lang="en-US" sz="2000" dirty="0" smtClean="0">
              <a:latin typeface="Century" panose="02040604050505020304" pitchFamily="18" charset="0"/>
            </a:endParaRPr>
          </a:p>
          <a:p>
            <a:pPr algn="just">
              <a:lnSpc>
                <a:spcPct val="130000"/>
              </a:lnSpc>
              <a:buClr>
                <a:srgbClr val="3278B8"/>
              </a:buClr>
            </a:pPr>
            <a:r>
              <a:rPr lang="en-US" sz="2000" dirty="0" smtClean="0">
                <a:latin typeface="Century" panose="02040604050505020304" pitchFamily="18" charset="0"/>
              </a:rPr>
              <a:t>This </a:t>
            </a:r>
            <a:r>
              <a:rPr lang="en-US" sz="2000" dirty="0">
                <a:latin typeface="Century" panose="02040604050505020304" pitchFamily="18" charset="0"/>
              </a:rPr>
              <a:t>layer includes </a:t>
            </a:r>
            <a:r>
              <a:rPr lang="en-US" sz="2000" dirty="0">
                <a:solidFill>
                  <a:srgbClr val="C00000"/>
                </a:solidFill>
                <a:latin typeface="Century" panose="02040604050505020304" pitchFamily="18" charset="0"/>
              </a:rPr>
              <a:t>websites, browsers, email, mobile applications</a:t>
            </a:r>
            <a:r>
              <a:rPr lang="en-US" sz="2000" dirty="0">
                <a:latin typeface="Century" panose="02040604050505020304" pitchFamily="18" charset="0"/>
              </a:rPr>
              <a:t>, and how they </a:t>
            </a:r>
            <a:r>
              <a:rPr lang="en-US" sz="2000" dirty="0" smtClean="0">
                <a:latin typeface="Century" panose="02040604050505020304" pitchFamily="18" charset="0"/>
              </a:rPr>
              <a:t>reduce </a:t>
            </a:r>
            <a:r>
              <a:rPr lang="en-US" sz="2000" dirty="0">
                <a:latin typeface="Century" panose="02040604050505020304" pitchFamily="18" charset="0"/>
              </a:rPr>
              <a:t>Internet data so that we can interact with it.</a:t>
            </a:r>
          </a:p>
        </p:txBody>
      </p:sp>
      <p:pic>
        <p:nvPicPr>
          <p:cNvPr id="7" name="Picture 6"/>
          <p:cNvPicPr>
            <a:picLocks noChangeAspect="1"/>
          </p:cNvPicPr>
          <p:nvPr/>
        </p:nvPicPr>
        <p:blipFill>
          <a:blip r:embed="rId2"/>
          <a:stretch>
            <a:fillRect/>
          </a:stretch>
        </p:blipFill>
        <p:spPr>
          <a:xfrm>
            <a:off x="6755642" y="2169995"/>
            <a:ext cx="5168896" cy="1738468"/>
          </a:xfrm>
          <a:prstGeom prst="rect">
            <a:avLst/>
          </a:prstGeom>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29</a:t>
            </a:fld>
            <a:r>
              <a:rPr lang="en-US"/>
              <a:t> of 39</a:t>
            </a:r>
            <a:endParaRPr lang="en-US" dirty="0"/>
          </a:p>
        </p:txBody>
      </p:sp>
    </p:spTree>
    <p:extLst>
      <p:ext uri="{BB962C8B-B14F-4D97-AF65-F5344CB8AC3E}">
        <p14:creationId xmlns:p14="http://schemas.microsoft.com/office/powerpoint/2010/main" val="12251941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00837" y="1234969"/>
            <a:ext cx="10058400" cy="5346986"/>
          </a:xfrm>
        </p:spPr>
        <p:txBody>
          <a:bodyPr>
            <a:normAutofit fontScale="85000" lnSpcReduction="20000"/>
          </a:bodyPr>
          <a:lstStyle/>
          <a:p>
            <a:pPr>
              <a:lnSpc>
                <a:spcPct val="150000"/>
              </a:lnSpc>
              <a:buClr>
                <a:srgbClr val="3278B8"/>
              </a:buClr>
            </a:pPr>
            <a:r>
              <a:rPr lang="en-US" dirty="0">
                <a:latin typeface="Century" panose="02040604050505020304" pitchFamily="18" charset="0"/>
              </a:rPr>
              <a:t>By Completing this chapter, you should be able to:</a:t>
            </a:r>
          </a:p>
          <a:p>
            <a:pPr marL="627063">
              <a:lnSpc>
                <a:spcPct val="150000"/>
              </a:lnSpc>
              <a:buClr>
                <a:srgbClr val="3278B8"/>
              </a:buClr>
              <a:buFont typeface="Wingdings" panose="05000000000000000000" pitchFamily="2" charset="2"/>
              <a:buChar char="§"/>
            </a:pPr>
            <a:r>
              <a:rPr lang="en-US" dirty="0">
                <a:latin typeface="Century" panose="02040604050505020304" pitchFamily="18" charset="0"/>
              </a:rPr>
              <a:t>Understand How is data sent from one computer to another.</a:t>
            </a:r>
          </a:p>
          <a:p>
            <a:pPr marL="627063">
              <a:lnSpc>
                <a:spcPct val="150000"/>
              </a:lnSpc>
              <a:buClr>
                <a:srgbClr val="3278B8"/>
              </a:buClr>
              <a:buFont typeface="Wingdings" panose="05000000000000000000" pitchFamily="2" charset="2"/>
              <a:buChar char="§"/>
            </a:pPr>
            <a:r>
              <a:rPr lang="en-US" dirty="0">
                <a:latin typeface="Century" panose="02040604050505020304" pitchFamily="18" charset="0"/>
              </a:rPr>
              <a:t>Explain the relationship between a browser and a server.</a:t>
            </a:r>
          </a:p>
          <a:p>
            <a:pPr marL="627063">
              <a:lnSpc>
                <a:spcPct val="150000"/>
              </a:lnSpc>
              <a:buClr>
                <a:srgbClr val="3278B8"/>
              </a:buClr>
              <a:buFont typeface="Wingdings" panose="05000000000000000000" pitchFamily="2" charset="2"/>
              <a:buChar char="§"/>
            </a:pPr>
            <a:r>
              <a:rPr lang="en-US" dirty="0">
                <a:latin typeface="Century" panose="02040604050505020304" pitchFamily="18" charset="0"/>
              </a:rPr>
              <a:t>Understand code turned into the experience that users see in their browsers.</a:t>
            </a:r>
          </a:p>
          <a:p>
            <a:pPr marL="627063">
              <a:lnSpc>
                <a:spcPct val="150000"/>
              </a:lnSpc>
              <a:buClr>
                <a:srgbClr val="3278B8"/>
              </a:buClr>
              <a:buFont typeface="Wingdings" panose="05000000000000000000" pitchFamily="2" charset="2"/>
              <a:buChar char="§"/>
            </a:pPr>
            <a:r>
              <a:rPr lang="en-US" dirty="0">
                <a:latin typeface="Century" panose="02040604050505020304" pitchFamily="18" charset="0"/>
              </a:rPr>
              <a:t>Identify types of networks.</a:t>
            </a:r>
          </a:p>
          <a:p>
            <a:pPr marL="627063">
              <a:lnSpc>
                <a:spcPct val="150000"/>
              </a:lnSpc>
              <a:buClr>
                <a:srgbClr val="3278B8"/>
              </a:buClr>
              <a:buFont typeface="Wingdings" panose="05000000000000000000" pitchFamily="2" charset="2"/>
              <a:buChar char="§"/>
            </a:pPr>
            <a:r>
              <a:rPr lang="en-US" dirty="0">
                <a:latin typeface="Century" panose="02040604050505020304" pitchFamily="18" charset="0"/>
              </a:rPr>
              <a:t>Understand conceptual models to describe all the layers of networking</a:t>
            </a:r>
          </a:p>
          <a:p>
            <a:pPr marL="627063">
              <a:lnSpc>
                <a:spcPct val="150000"/>
              </a:lnSpc>
              <a:buClr>
                <a:srgbClr val="3278B8"/>
              </a:buClr>
              <a:buFont typeface="Wingdings" panose="05000000000000000000" pitchFamily="2" charset="2"/>
              <a:buChar char="§"/>
            </a:pPr>
            <a:r>
              <a:rPr lang="en-US" dirty="0">
                <a:latin typeface="Century" panose="02040604050505020304" pitchFamily="18" charset="0"/>
              </a:rPr>
              <a:t>Understand important network protocols.</a:t>
            </a:r>
          </a:p>
          <a:p>
            <a:pPr marL="627063">
              <a:lnSpc>
                <a:spcPct val="150000"/>
              </a:lnSpc>
              <a:buClr>
                <a:srgbClr val="3278B8"/>
              </a:buClr>
              <a:buFont typeface="Wingdings" panose="05000000000000000000" pitchFamily="2" charset="2"/>
              <a:buChar char="§"/>
            </a:pPr>
            <a:endParaRPr lang="en-US" dirty="0">
              <a:latin typeface="Century" panose="02040604050505020304" pitchFamily="18" charset="0"/>
            </a:endParaRPr>
          </a:p>
          <a:p>
            <a:pPr marL="627063">
              <a:lnSpc>
                <a:spcPct val="150000"/>
              </a:lnSpc>
              <a:buClr>
                <a:srgbClr val="3278B8"/>
              </a:buClr>
              <a:buFont typeface="Wingdings" panose="05000000000000000000" pitchFamily="2" charset="2"/>
              <a:buChar char="§"/>
            </a:pPr>
            <a:endParaRPr lang="en-US" dirty="0">
              <a:latin typeface="Century" panose="02040604050505020304" pitchFamily="18" charset="0"/>
            </a:endParaRPr>
          </a:p>
          <a:p>
            <a:pPr marL="627063">
              <a:lnSpc>
                <a:spcPct val="150000"/>
              </a:lnSpc>
              <a:buClr>
                <a:srgbClr val="3278B8"/>
              </a:buClr>
              <a:buFont typeface="Wingdings" panose="05000000000000000000" pitchFamily="2" charset="2"/>
              <a:buChar char="§"/>
            </a:pPr>
            <a:endParaRPr lang="en-US" dirty="0">
              <a:latin typeface="Century" panose="02040604050505020304" pitchFamily="18" charset="0"/>
            </a:endParaRPr>
          </a:p>
          <a:p>
            <a:endParaRPr lang="en-US" dirty="0">
              <a:latin typeface="Century" panose="02040604050505020304" pitchFamily="18" charset="0"/>
            </a:endParaRPr>
          </a:p>
        </p:txBody>
      </p:sp>
      <p:sp>
        <p:nvSpPr>
          <p:cNvPr id="10" name="Rectangle 9"/>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Chapter Objectives</a:t>
            </a:r>
            <a:endParaRPr lang="en-US" sz="1200" dirty="0">
              <a:latin typeface="Century" panose="02040604050505020304" pitchFamily="18" charset="0"/>
            </a:endParaRP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3</a:t>
            </a:fld>
            <a:r>
              <a:rPr lang="en-US"/>
              <a:t> of 39</a:t>
            </a:r>
            <a:endParaRPr lang="en-US" dirty="0"/>
          </a:p>
        </p:txBody>
      </p:sp>
    </p:spTree>
    <p:extLst>
      <p:ext uri="{BB962C8B-B14F-4D97-AF65-F5344CB8AC3E}">
        <p14:creationId xmlns:p14="http://schemas.microsoft.com/office/powerpoint/2010/main" val="7266698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How OSI Model works</a:t>
            </a:r>
            <a:endParaRPr lang="en-US" sz="1200" dirty="0">
              <a:latin typeface="Century" panose="02040604050505020304" pitchFamily="18" charset="0"/>
            </a:endParaRPr>
          </a:p>
        </p:txBody>
      </p:sp>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30</a:t>
            </a:fld>
            <a:r>
              <a:rPr lang="en-US"/>
              <a:t> of 39</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067" y="1955338"/>
            <a:ext cx="8584603" cy="3759421"/>
          </a:xfrm>
          <a:prstGeom prst="rect">
            <a:avLst/>
          </a:prstGeom>
        </p:spPr>
      </p:pic>
    </p:spTree>
    <p:extLst>
      <p:ext uri="{BB962C8B-B14F-4D97-AF65-F5344CB8AC3E}">
        <p14:creationId xmlns:p14="http://schemas.microsoft.com/office/powerpoint/2010/main" val="3708308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TCP/IP Model</a:t>
            </a:r>
            <a:endParaRPr lang="en-US" sz="1200" dirty="0">
              <a:latin typeface="Century" panose="02040604050505020304" pitchFamily="18" charset="0"/>
            </a:endParaRPr>
          </a:p>
        </p:txBody>
      </p:sp>
      <p:sp>
        <p:nvSpPr>
          <p:cNvPr id="6" name="Content Placeholder 2"/>
          <p:cNvSpPr>
            <a:spLocks noGrp="1"/>
          </p:cNvSpPr>
          <p:nvPr>
            <p:ph idx="1"/>
          </p:nvPr>
        </p:nvSpPr>
        <p:spPr>
          <a:xfrm>
            <a:off x="1000836" y="1234969"/>
            <a:ext cx="5550089" cy="5346986"/>
          </a:xfrm>
        </p:spPr>
        <p:txBody>
          <a:bodyPr>
            <a:normAutofit fontScale="85000" lnSpcReduction="20000"/>
          </a:bodyPr>
          <a:lstStyle/>
          <a:p>
            <a:pPr algn="just">
              <a:lnSpc>
                <a:spcPct val="150000"/>
              </a:lnSpc>
              <a:buClr>
                <a:srgbClr val="3278B8"/>
              </a:buClr>
            </a:pPr>
            <a:r>
              <a:rPr lang="en-US" sz="2400" dirty="0">
                <a:latin typeface="Century" panose="02040604050505020304" pitchFamily="18" charset="0"/>
              </a:rPr>
              <a:t>The </a:t>
            </a:r>
            <a:r>
              <a:rPr lang="en-US" sz="2400" dirty="0">
                <a:solidFill>
                  <a:srgbClr val="C00000"/>
                </a:solidFill>
                <a:latin typeface="Century" panose="02040604050505020304" pitchFamily="18" charset="0"/>
              </a:rPr>
              <a:t>OSI Model </a:t>
            </a:r>
            <a:r>
              <a:rPr lang="en-US" sz="2400" dirty="0">
                <a:latin typeface="Century" panose="02040604050505020304" pitchFamily="18" charset="0"/>
              </a:rPr>
              <a:t>isn’t the only model that describes networking.</a:t>
            </a:r>
          </a:p>
          <a:p>
            <a:pPr algn="just">
              <a:lnSpc>
                <a:spcPct val="150000"/>
              </a:lnSpc>
              <a:buClr>
                <a:srgbClr val="3278B8"/>
              </a:buClr>
            </a:pPr>
            <a:r>
              <a:rPr lang="en-US" sz="2400" dirty="0">
                <a:latin typeface="Century" panose="02040604050505020304" pitchFamily="18" charset="0"/>
              </a:rPr>
              <a:t>The </a:t>
            </a:r>
            <a:r>
              <a:rPr lang="en-US" sz="2400" dirty="0">
                <a:solidFill>
                  <a:srgbClr val="C00000"/>
                </a:solidFill>
                <a:latin typeface="Century" panose="02040604050505020304" pitchFamily="18" charset="0"/>
              </a:rPr>
              <a:t>TCP/IP model </a:t>
            </a:r>
            <a:r>
              <a:rPr lang="en-US" sz="2400" dirty="0">
                <a:latin typeface="Century" panose="02040604050505020304" pitchFamily="18" charset="0"/>
              </a:rPr>
              <a:t>is a 4-layered model that makes direct reference to current Internet implementations.</a:t>
            </a:r>
          </a:p>
          <a:p>
            <a:pPr marL="273050" indent="-273050" algn="just">
              <a:lnSpc>
                <a:spcPct val="150000"/>
              </a:lnSpc>
              <a:buSzPct val="70000"/>
              <a:buFont typeface="+mj-lt"/>
              <a:buAutoNum type="arabicParenR"/>
            </a:pPr>
            <a:r>
              <a:rPr lang="en-US" sz="2400" b="1" dirty="0">
                <a:solidFill>
                  <a:schemeClr val="accent2">
                    <a:lumMod val="75000"/>
                  </a:schemeClr>
                </a:solidFill>
                <a:latin typeface="Century" panose="02040604050505020304" pitchFamily="18" charset="0"/>
              </a:rPr>
              <a:t>Application Layer:</a:t>
            </a:r>
          </a:p>
          <a:p>
            <a:pPr marL="0" indent="0" algn="just">
              <a:lnSpc>
                <a:spcPct val="150000"/>
              </a:lnSpc>
              <a:buClr>
                <a:srgbClr val="3278B8"/>
              </a:buClr>
              <a:buNone/>
            </a:pPr>
            <a:r>
              <a:rPr lang="en-US" sz="2400" dirty="0">
                <a:latin typeface="Century" panose="02040604050505020304" pitchFamily="18" charset="0"/>
              </a:rPr>
              <a:t>This includes the </a:t>
            </a:r>
            <a:r>
              <a:rPr lang="en-US" sz="2400" dirty="0">
                <a:solidFill>
                  <a:srgbClr val="C00000"/>
                </a:solidFill>
                <a:latin typeface="Century" panose="02040604050505020304" pitchFamily="18" charset="0"/>
              </a:rPr>
              <a:t>opening and closing </a:t>
            </a:r>
            <a:r>
              <a:rPr lang="en-US" sz="2400" dirty="0">
                <a:latin typeface="Century" panose="02040604050505020304" pitchFamily="18" charset="0"/>
              </a:rPr>
              <a:t>of sessions, </a:t>
            </a:r>
            <a:r>
              <a:rPr lang="en-US" sz="2400" dirty="0">
                <a:solidFill>
                  <a:srgbClr val="C00000"/>
                </a:solidFill>
                <a:latin typeface="Century" panose="02040604050505020304" pitchFamily="18" charset="0"/>
              </a:rPr>
              <a:t>translating data</a:t>
            </a:r>
            <a:r>
              <a:rPr lang="en-US" sz="2400" dirty="0">
                <a:latin typeface="Century" panose="02040604050505020304" pitchFamily="18" charset="0"/>
              </a:rPr>
              <a:t>, and the </a:t>
            </a:r>
            <a:r>
              <a:rPr lang="en-US" sz="2400" dirty="0">
                <a:solidFill>
                  <a:srgbClr val="C00000"/>
                </a:solidFill>
                <a:latin typeface="Century" panose="02040604050505020304" pitchFamily="18" charset="0"/>
              </a:rPr>
              <a:t>interaction</a:t>
            </a:r>
            <a:r>
              <a:rPr lang="en-US" sz="2400" dirty="0">
                <a:latin typeface="Century" panose="02040604050505020304" pitchFamily="18" charset="0"/>
              </a:rPr>
              <a:t> with content at the application level. Here, there are multiple protocols for web content, email, and accessing files, including HTTP, FTP, SMTP, and more.</a:t>
            </a:r>
          </a:p>
        </p:txBody>
      </p:sp>
      <p:pic>
        <p:nvPicPr>
          <p:cNvPr id="2" name="Picture 1"/>
          <p:cNvPicPr>
            <a:picLocks noChangeAspect="1"/>
          </p:cNvPicPr>
          <p:nvPr/>
        </p:nvPicPr>
        <p:blipFill>
          <a:blip r:embed="rId2"/>
          <a:stretch>
            <a:fillRect/>
          </a:stretch>
        </p:blipFill>
        <p:spPr>
          <a:xfrm>
            <a:off x="6976533" y="1234969"/>
            <a:ext cx="5012267" cy="5041653"/>
          </a:xfrm>
          <a:prstGeom prst="rect">
            <a:avLst/>
          </a:prstGeom>
        </p:spPr>
      </p:pic>
      <p:sp>
        <p:nvSpPr>
          <p:cNvPr id="7" name="Slide Number Placeholder 6"/>
          <p:cNvSpPr>
            <a:spLocks noGrp="1"/>
          </p:cNvSpPr>
          <p:nvPr>
            <p:ph type="sldNum" sz="quarter" idx="12"/>
          </p:nvPr>
        </p:nvSpPr>
        <p:spPr/>
        <p:txBody>
          <a:bodyPr/>
          <a:lstStyle/>
          <a:p>
            <a:r>
              <a:rPr lang="en-US"/>
              <a:t>Slide </a:t>
            </a:r>
            <a:fld id="{4FAB73BC-B049-4115-A692-8D63A059BFB8}" type="slidenum">
              <a:rPr lang="en-US" smtClean="0"/>
              <a:pPr/>
              <a:t>31</a:t>
            </a:fld>
            <a:r>
              <a:rPr lang="en-US"/>
              <a:t> of 39</a:t>
            </a:r>
            <a:endParaRPr lang="en-US" dirty="0"/>
          </a:p>
        </p:txBody>
      </p:sp>
    </p:spTree>
    <p:extLst>
      <p:ext uri="{BB962C8B-B14F-4D97-AF65-F5344CB8AC3E}">
        <p14:creationId xmlns:p14="http://schemas.microsoft.com/office/powerpoint/2010/main" val="40381029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TCP/IP Model</a:t>
            </a:r>
            <a:endParaRPr lang="en-US" sz="1200" dirty="0">
              <a:latin typeface="Century" panose="02040604050505020304" pitchFamily="18" charset="0"/>
            </a:endParaRPr>
          </a:p>
        </p:txBody>
      </p:sp>
      <p:sp>
        <p:nvSpPr>
          <p:cNvPr id="6" name="Content Placeholder 2"/>
          <p:cNvSpPr>
            <a:spLocks noGrp="1"/>
          </p:cNvSpPr>
          <p:nvPr>
            <p:ph idx="1"/>
          </p:nvPr>
        </p:nvSpPr>
        <p:spPr>
          <a:xfrm>
            <a:off x="1000836" y="1234969"/>
            <a:ext cx="9971962" cy="5346986"/>
          </a:xfrm>
        </p:spPr>
        <p:txBody>
          <a:bodyPr>
            <a:normAutofit fontScale="85000" lnSpcReduction="10000"/>
          </a:bodyPr>
          <a:lstStyle/>
          <a:p>
            <a:pPr marL="273050" indent="-273050" algn="just">
              <a:lnSpc>
                <a:spcPct val="150000"/>
              </a:lnSpc>
              <a:buSzPct val="70000"/>
              <a:buFont typeface="+mj-lt"/>
              <a:buAutoNum type="arabicParenR" startAt="2"/>
            </a:pPr>
            <a:r>
              <a:rPr lang="en-US" sz="2600" b="1" dirty="0">
                <a:solidFill>
                  <a:schemeClr val="accent2">
                    <a:lumMod val="75000"/>
                  </a:schemeClr>
                </a:solidFill>
                <a:latin typeface="Century" panose="02040604050505020304" pitchFamily="18" charset="0"/>
              </a:rPr>
              <a:t>Transport Layer:</a:t>
            </a:r>
          </a:p>
          <a:p>
            <a:pPr algn="just">
              <a:lnSpc>
                <a:spcPct val="150000"/>
              </a:lnSpc>
              <a:buClr>
                <a:srgbClr val="3278B8"/>
              </a:buClr>
            </a:pPr>
            <a:r>
              <a:rPr lang="en-US" sz="2500" dirty="0">
                <a:latin typeface="Century" panose="02040604050505020304" pitchFamily="18" charset="0"/>
              </a:rPr>
              <a:t>TCP and UDP are the core protocols here.</a:t>
            </a:r>
          </a:p>
          <a:p>
            <a:pPr algn="just">
              <a:lnSpc>
                <a:spcPct val="150000"/>
              </a:lnSpc>
              <a:buClr>
                <a:srgbClr val="3278B8"/>
              </a:buClr>
            </a:pPr>
            <a:r>
              <a:rPr lang="en-US" sz="2600" dirty="0">
                <a:latin typeface="Century" panose="02040604050505020304" pitchFamily="18" charset="0"/>
              </a:rPr>
              <a:t>TCP is a connection-oriented protocol, where a more </a:t>
            </a:r>
            <a:r>
              <a:rPr lang="en-US" sz="2600" dirty="0" smtClean="0">
                <a:latin typeface="Century" panose="02040604050505020304" pitchFamily="18" charset="0"/>
              </a:rPr>
              <a:t>difficult </a:t>
            </a:r>
            <a:r>
              <a:rPr lang="en-US" sz="2600" dirty="0">
                <a:latin typeface="Century" panose="02040604050505020304" pitchFamily="18" charset="0"/>
              </a:rPr>
              <a:t>acknowledgment between one sender and one receiver must happen before any data can be sent. </a:t>
            </a:r>
            <a:endParaRPr lang="en-US" sz="2600" dirty="0" smtClean="0">
              <a:latin typeface="Century" panose="02040604050505020304" pitchFamily="18" charset="0"/>
            </a:endParaRPr>
          </a:p>
          <a:p>
            <a:pPr algn="just">
              <a:lnSpc>
                <a:spcPct val="150000"/>
              </a:lnSpc>
              <a:buClr>
                <a:srgbClr val="3278B8"/>
              </a:buClr>
            </a:pPr>
            <a:r>
              <a:rPr lang="en-US" sz="2600" dirty="0" smtClean="0">
                <a:latin typeface="Century" panose="02040604050505020304" pitchFamily="18" charset="0"/>
              </a:rPr>
              <a:t>This </a:t>
            </a:r>
            <a:r>
              <a:rPr lang="en-US" sz="2600" dirty="0">
                <a:latin typeface="Century" panose="02040604050505020304" pitchFamily="18" charset="0"/>
              </a:rPr>
              <a:t>protocol also includes </a:t>
            </a:r>
            <a:r>
              <a:rPr lang="en-US" sz="2600" dirty="0">
                <a:solidFill>
                  <a:srgbClr val="C00000"/>
                </a:solidFill>
                <a:latin typeface="Century" panose="02040604050505020304" pitchFamily="18" charset="0"/>
              </a:rPr>
              <a:t>flow control and error recovery</a:t>
            </a:r>
            <a:r>
              <a:rPr lang="en-US" sz="2600" dirty="0">
                <a:latin typeface="Century" panose="02040604050505020304" pitchFamily="18" charset="0"/>
              </a:rPr>
              <a:t>, It is used when larger amounts of data need to be sent and timing is less of a concern.</a:t>
            </a:r>
          </a:p>
          <a:p>
            <a:pPr algn="just">
              <a:lnSpc>
                <a:spcPct val="150000"/>
              </a:lnSpc>
              <a:buClr>
                <a:srgbClr val="3278B8"/>
              </a:buClr>
            </a:pPr>
            <a:r>
              <a:rPr lang="en-US" sz="2500" dirty="0">
                <a:latin typeface="Century" panose="02040604050505020304" pitchFamily="18" charset="0"/>
              </a:rPr>
              <a:t>UDP is a more lightweight protocol that does not require a fixed channel between a sender and receiver. </a:t>
            </a:r>
            <a:r>
              <a:rPr lang="en-US" sz="2500" dirty="0">
                <a:solidFill>
                  <a:srgbClr val="C00000"/>
                </a:solidFill>
                <a:latin typeface="Century" panose="02040604050505020304" pitchFamily="18" charset="0"/>
              </a:rPr>
              <a:t>It is used when the amount of data sent is piecemeal </a:t>
            </a:r>
            <a:r>
              <a:rPr lang="ar-JO" sz="2500" dirty="0" smtClean="0">
                <a:solidFill>
                  <a:srgbClr val="C00000"/>
                </a:solidFill>
                <a:latin typeface="Century" panose="02040604050505020304" pitchFamily="18" charset="0"/>
              </a:rPr>
              <a:t> مقسمة</a:t>
            </a:r>
            <a:r>
              <a:rPr lang="en-US" sz="2500" dirty="0" smtClean="0">
                <a:solidFill>
                  <a:srgbClr val="C00000"/>
                </a:solidFill>
                <a:latin typeface="Century" panose="02040604050505020304" pitchFamily="18" charset="0"/>
              </a:rPr>
              <a:t>and </a:t>
            </a:r>
            <a:r>
              <a:rPr lang="en-US" sz="2500" dirty="0">
                <a:solidFill>
                  <a:srgbClr val="C00000"/>
                </a:solidFill>
                <a:latin typeface="Century" panose="02040604050505020304" pitchFamily="18" charset="0"/>
              </a:rPr>
              <a:t>needs to be transmitted quickly.</a:t>
            </a:r>
          </a:p>
          <a:p>
            <a:pPr marL="0" indent="0" algn="just">
              <a:lnSpc>
                <a:spcPct val="150000"/>
              </a:lnSpc>
              <a:buClr>
                <a:srgbClr val="3278B8"/>
              </a:buClr>
              <a:buNone/>
            </a:pPr>
            <a:endParaRPr lang="en-US" sz="2500" dirty="0">
              <a:latin typeface="Century" panose="02040604050505020304" pitchFamily="18" charset="0"/>
            </a:endParaRPr>
          </a:p>
        </p:txBody>
      </p:sp>
      <p:sp>
        <p:nvSpPr>
          <p:cNvPr id="7" name="Slide Number Placeholder 6"/>
          <p:cNvSpPr>
            <a:spLocks noGrp="1"/>
          </p:cNvSpPr>
          <p:nvPr>
            <p:ph type="sldNum" sz="quarter" idx="12"/>
          </p:nvPr>
        </p:nvSpPr>
        <p:spPr/>
        <p:txBody>
          <a:bodyPr/>
          <a:lstStyle/>
          <a:p>
            <a:r>
              <a:rPr lang="en-US"/>
              <a:t>Slide </a:t>
            </a:r>
            <a:fld id="{4FAB73BC-B049-4115-A692-8D63A059BFB8}" type="slidenum">
              <a:rPr lang="en-US" smtClean="0"/>
              <a:pPr/>
              <a:t>32</a:t>
            </a:fld>
            <a:r>
              <a:rPr lang="en-US"/>
              <a:t> of 39</a:t>
            </a:r>
            <a:endParaRPr lang="en-US" dirty="0"/>
          </a:p>
        </p:txBody>
      </p:sp>
    </p:spTree>
    <p:extLst>
      <p:ext uri="{BB962C8B-B14F-4D97-AF65-F5344CB8AC3E}">
        <p14:creationId xmlns:p14="http://schemas.microsoft.com/office/powerpoint/2010/main" val="1378954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TCP/IP Model</a:t>
            </a:r>
            <a:endParaRPr lang="en-US" sz="1200" dirty="0">
              <a:latin typeface="Century" panose="02040604050505020304" pitchFamily="18" charset="0"/>
            </a:endParaRPr>
          </a:p>
        </p:txBody>
      </p:sp>
      <p:sp>
        <p:nvSpPr>
          <p:cNvPr id="6" name="Content Placeholder 2"/>
          <p:cNvSpPr>
            <a:spLocks noGrp="1"/>
          </p:cNvSpPr>
          <p:nvPr>
            <p:ph idx="1"/>
          </p:nvPr>
        </p:nvSpPr>
        <p:spPr>
          <a:xfrm>
            <a:off x="1000836" y="1234969"/>
            <a:ext cx="9971962" cy="5346986"/>
          </a:xfrm>
        </p:spPr>
        <p:txBody>
          <a:bodyPr>
            <a:normAutofit/>
          </a:bodyPr>
          <a:lstStyle/>
          <a:p>
            <a:pPr marL="273050" indent="-273050" algn="just">
              <a:lnSpc>
                <a:spcPct val="150000"/>
              </a:lnSpc>
              <a:buSzPct val="70000"/>
              <a:buFont typeface="+mj-lt"/>
              <a:buAutoNum type="arabicParenR" startAt="3"/>
            </a:pPr>
            <a:r>
              <a:rPr lang="en-US" sz="2600" b="1" dirty="0">
                <a:solidFill>
                  <a:schemeClr val="accent2">
                    <a:lumMod val="75000"/>
                  </a:schemeClr>
                </a:solidFill>
                <a:latin typeface="Century" panose="02040604050505020304" pitchFamily="18" charset="0"/>
              </a:rPr>
              <a:t>The Internet Layer</a:t>
            </a:r>
            <a:r>
              <a:rPr lang="en-US" sz="2600" b="1" dirty="0">
                <a:latin typeface="Century" panose="02040604050505020304" pitchFamily="18" charset="0"/>
              </a:rPr>
              <a:t>:</a:t>
            </a:r>
          </a:p>
          <a:p>
            <a:pPr algn="just">
              <a:lnSpc>
                <a:spcPct val="150000"/>
              </a:lnSpc>
              <a:buClr>
                <a:srgbClr val="3278B8"/>
              </a:buClr>
            </a:pPr>
            <a:r>
              <a:rPr lang="en-US" sz="2600" dirty="0">
                <a:latin typeface="Century" panose="02040604050505020304" pitchFamily="18" charset="0"/>
              </a:rPr>
              <a:t>This is where IP addressing and routing occur.</a:t>
            </a:r>
          </a:p>
          <a:p>
            <a:pPr marL="514350" indent="-514350" algn="just">
              <a:lnSpc>
                <a:spcPct val="150000"/>
              </a:lnSpc>
              <a:buSzPct val="70000"/>
              <a:buFont typeface="+mj-lt"/>
              <a:buAutoNum type="arabicParenR" startAt="4"/>
            </a:pPr>
            <a:r>
              <a:rPr lang="en-US" sz="2600" b="1" dirty="0">
                <a:solidFill>
                  <a:schemeClr val="accent2">
                    <a:lumMod val="75000"/>
                  </a:schemeClr>
                </a:solidFill>
                <a:latin typeface="Century" panose="02040604050505020304" pitchFamily="18" charset="0"/>
              </a:rPr>
              <a:t>Network Access Layer:</a:t>
            </a:r>
          </a:p>
          <a:p>
            <a:pPr algn="just">
              <a:lnSpc>
                <a:spcPct val="150000"/>
              </a:lnSpc>
              <a:buClr>
                <a:srgbClr val="3278B8"/>
              </a:buClr>
              <a:buSzPct val="70000"/>
            </a:pPr>
            <a:r>
              <a:rPr lang="en-US" sz="2600" dirty="0">
                <a:latin typeface="Century" panose="02040604050505020304" pitchFamily="18" charset="0"/>
              </a:rPr>
              <a:t>Sometimes called the Link layer, this layer encompasses the sending or receiving of network data at the local network level.</a:t>
            </a:r>
          </a:p>
          <a:p>
            <a:pPr marL="0" indent="0" algn="just">
              <a:lnSpc>
                <a:spcPct val="150000"/>
              </a:lnSpc>
              <a:buClr>
                <a:srgbClr val="3278B8"/>
              </a:buClr>
              <a:buNone/>
            </a:pPr>
            <a:endParaRPr lang="en-US" sz="2500" dirty="0">
              <a:latin typeface="Century" panose="02040604050505020304" pitchFamily="18" charset="0"/>
            </a:endParaRP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33</a:t>
            </a:fld>
            <a:r>
              <a:rPr lang="en-US"/>
              <a:t> of 39</a:t>
            </a:r>
            <a:endParaRPr lang="en-US" dirty="0"/>
          </a:p>
        </p:txBody>
      </p:sp>
    </p:spTree>
    <p:extLst>
      <p:ext uri="{BB962C8B-B14F-4D97-AF65-F5344CB8AC3E}">
        <p14:creationId xmlns:p14="http://schemas.microsoft.com/office/powerpoint/2010/main" val="2406766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Network Protocols</a:t>
            </a:r>
            <a:endParaRPr lang="en-US" sz="1200" dirty="0">
              <a:latin typeface="Century" panose="02040604050505020304" pitchFamily="18" charset="0"/>
            </a:endParaRPr>
          </a:p>
        </p:txBody>
      </p:sp>
      <p:sp>
        <p:nvSpPr>
          <p:cNvPr id="6" name="Content Placeholder 2"/>
          <p:cNvSpPr>
            <a:spLocks noGrp="1"/>
          </p:cNvSpPr>
          <p:nvPr>
            <p:ph idx="1"/>
          </p:nvPr>
        </p:nvSpPr>
        <p:spPr>
          <a:xfrm>
            <a:off x="1000836" y="1234969"/>
            <a:ext cx="5741158" cy="5346986"/>
          </a:xfrm>
        </p:spPr>
        <p:txBody>
          <a:bodyPr>
            <a:noAutofit/>
          </a:bodyPr>
          <a:lstStyle/>
          <a:p>
            <a:pPr algn="just">
              <a:lnSpc>
                <a:spcPct val="150000"/>
              </a:lnSpc>
              <a:buClr>
                <a:srgbClr val="3278B8"/>
              </a:buClr>
            </a:pPr>
            <a:r>
              <a:rPr lang="en-US" sz="2100" dirty="0">
                <a:latin typeface="Century" panose="02040604050505020304" pitchFamily="18" charset="0"/>
              </a:rPr>
              <a:t>They are simply a set of standards for devices interacting on the Internet! </a:t>
            </a:r>
          </a:p>
          <a:p>
            <a:pPr algn="just">
              <a:lnSpc>
                <a:spcPct val="150000"/>
              </a:lnSpc>
              <a:buClr>
                <a:srgbClr val="3278B8"/>
              </a:buClr>
            </a:pPr>
            <a:r>
              <a:rPr lang="en-US" sz="2400" b="1" dirty="0">
                <a:latin typeface="Century" panose="02040604050505020304" pitchFamily="18" charset="0"/>
              </a:rPr>
              <a:t>Http:</a:t>
            </a:r>
          </a:p>
          <a:p>
            <a:pPr marL="723900" algn="just">
              <a:lnSpc>
                <a:spcPct val="150000"/>
              </a:lnSpc>
              <a:buClr>
                <a:srgbClr val="3278B8"/>
              </a:buClr>
              <a:buFont typeface="Wingdings" panose="05000000000000000000" pitchFamily="2" charset="2"/>
              <a:buChar char="§"/>
            </a:pPr>
            <a:r>
              <a:rPr lang="en-US" sz="2100" dirty="0">
                <a:latin typeface="Century" panose="02040604050505020304" pitchFamily="18" charset="0"/>
              </a:rPr>
              <a:t>The </a:t>
            </a:r>
            <a:r>
              <a:rPr lang="en-US" sz="2100" dirty="0">
                <a:solidFill>
                  <a:srgbClr val="FF0000"/>
                </a:solidFill>
                <a:latin typeface="Century" panose="02040604050505020304" pitchFamily="18" charset="0"/>
              </a:rPr>
              <a:t>HTTP</a:t>
            </a:r>
            <a:r>
              <a:rPr lang="en-US" sz="2100" dirty="0">
                <a:latin typeface="Century" panose="02040604050505020304" pitchFamily="18" charset="0"/>
              </a:rPr>
              <a:t> (The Hyper Text Transfer Protocol) handles our web requests to servers. </a:t>
            </a:r>
            <a:endParaRPr lang="ar-JO" sz="2100" dirty="0" smtClean="0">
              <a:latin typeface="Century" panose="02040604050505020304" pitchFamily="18" charset="0"/>
            </a:endParaRPr>
          </a:p>
          <a:p>
            <a:pPr marL="723900" algn="just">
              <a:lnSpc>
                <a:spcPct val="150000"/>
              </a:lnSpc>
              <a:buClr>
                <a:srgbClr val="3278B8"/>
              </a:buClr>
              <a:buFont typeface="Wingdings" panose="05000000000000000000" pitchFamily="2" charset="2"/>
              <a:buChar char="§"/>
            </a:pPr>
            <a:r>
              <a:rPr lang="en-US" sz="2100" dirty="0" smtClean="0">
                <a:latin typeface="Century" panose="02040604050505020304" pitchFamily="18" charset="0"/>
              </a:rPr>
              <a:t>HTTP </a:t>
            </a:r>
            <a:r>
              <a:rPr lang="en-US" sz="2100" dirty="0">
                <a:latin typeface="Century" panose="02040604050505020304" pitchFamily="18" charset="0"/>
              </a:rPr>
              <a:t>uses a set of verbs, like GET, POST, PUT and HEAD, to retrieve and send data.</a:t>
            </a:r>
          </a:p>
          <a:p>
            <a:pPr algn="just">
              <a:lnSpc>
                <a:spcPct val="150000"/>
              </a:lnSpc>
              <a:buClr>
                <a:srgbClr val="3278B8"/>
              </a:buClr>
            </a:pPr>
            <a:endParaRPr lang="en-US" sz="2100" dirty="0">
              <a:latin typeface="Century" panose="02040604050505020304" pitchFamily="18" charset="0"/>
            </a:endParaRPr>
          </a:p>
        </p:txBody>
      </p:sp>
      <p:pic>
        <p:nvPicPr>
          <p:cNvPr id="7" name="Picture 6"/>
          <p:cNvPicPr>
            <a:picLocks noChangeAspect="1"/>
          </p:cNvPicPr>
          <p:nvPr/>
        </p:nvPicPr>
        <p:blipFill>
          <a:blip r:embed="rId2"/>
          <a:stretch>
            <a:fillRect/>
          </a:stretch>
        </p:blipFill>
        <p:spPr>
          <a:xfrm>
            <a:off x="6888832" y="1905532"/>
            <a:ext cx="5065064" cy="3403447"/>
          </a:xfrm>
          <a:prstGeom prst="rect">
            <a:avLst/>
          </a:prstGeom>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34</a:t>
            </a:fld>
            <a:r>
              <a:rPr lang="en-US"/>
              <a:t> of 39</a:t>
            </a:r>
            <a:endParaRPr lang="en-US" dirty="0"/>
          </a:p>
        </p:txBody>
      </p:sp>
    </p:spTree>
    <p:extLst>
      <p:ext uri="{BB962C8B-B14F-4D97-AF65-F5344CB8AC3E}">
        <p14:creationId xmlns:p14="http://schemas.microsoft.com/office/powerpoint/2010/main" val="1815829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Network Protocols</a:t>
            </a:r>
            <a:endParaRPr lang="en-US" sz="1200" dirty="0">
              <a:latin typeface="Century" panose="02040604050505020304" pitchFamily="18" charset="0"/>
            </a:endParaRPr>
          </a:p>
        </p:txBody>
      </p:sp>
      <p:sp>
        <p:nvSpPr>
          <p:cNvPr id="6" name="Content Placeholder 2"/>
          <p:cNvSpPr>
            <a:spLocks noGrp="1"/>
          </p:cNvSpPr>
          <p:nvPr>
            <p:ph idx="1"/>
          </p:nvPr>
        </p:nvSpPr>
        <p:spPr>
          <a:xfrm>
            <a:off x="1000836" y="1234969"/>
            <a:ext cx="6328011" cy="5346986"/>
          </a:xfrm>
          <a:solidFill>
            <a:schemeClr val="accent1">
              <a:lumMod val="20000"/>
              <a:lumOff val="80000"/>
            </a:schemeClr>
          </a:solidFill>
          <a:ln>
            <a:solidFill>
              <a:schemeClr val="tx1"/>
            </a:solidFill>
          </a:ln>
        </p:spPr>
        <p:txBody>
          <a:bodyPr>
            <a:noAutofit/>
          </a:bodyPr>
          <a:lstStyle/>
          <a:p>
            <a:pPr algn="just">
              <a:lnSpc>
                <a:spcPct val="150000"/>
              </a:lnSpc>
              <a:buClr>
                <a:srgbClr val="3278B8"/>
              </a:buClr>
            </a:pPr>
            <a:r>
              <a:rPr lang="en-US" sz="2400" b="1" dirty="0">
                <a:latin typeface="Century" panose="02040604050505020304" pitchFamily="18" charset="0"/>
              </a:rPr>
              <a:t>DNS:</a:t>
            </a:r>
          </a:p>
          <a:p>
            <a:pPr marL="355600" indent="-177800" algn="just">
              <a:lnSpc>
                <a:spcPct val="150000"/>
              </a:lnSpc>
              <a:buClr>
                <a:srgbClr val="3278B8"/>
              </a:buClr>
              <a:buFont typeface="Wingdings" panose="05000000000000000000" pitchFamily="2" charset="2"/>
              <a:buChar char="§"/>
            </a:pPr>
            <a:r>
              <a:rPr lang="en-US" sz="1900" dirty="0">
                <a:latin typeface="Century" panose="02040604050505020304" pitchFamily="18" charset="0"/>
              </a:rPr>
              <a:t>The Domain Name System (DNS) protocol converts domain names to IP addresses. </a:t>
            </a:r>
          </a:p>
          <a:p>
            <a:pPr marL="355600" indent="-177800" algn="just">
              <a:lnSpc>
                <a:spcPct val="150000"/>
              </a:lnSpc>
              <a:buClr>
                <a:srgbClr val="3278B8"/>
              </a:buClr>
              <a:buFont typeface="Wingdings" panose="05000000000000000000" pitchFamily="2" charset="2"/>
              <a:buChar char="§"/>
            </a:pPr>
            <a:r>
              <a:rPr lang="en-US" sz="1900" dirty="0">
                <a:latin typeface="Century" panose="02040604050505020304" pitchFamily="18" charset="0"/>
              </a:rPr>
              <a:t>Think of it </a:t>
            </a:r>
            <a:r>
              <a:rPr lang="en-US" sz="1900" b="1" dirty="0">
                <a:latin typeface="Century" panose="02040604050505020304" pitchFamily="18" charset="0"/>
              </a:rPr>
              <a:t>as a phonebook for the Internet</a:t>
            </a:r>
            <a:r>
              <a:rPr lang="en-US" sz="1900" dirty="0">
                <a:latin typeface="Century" panose="02040604050505020304" pitchFamily="18" charset="0"/>
              </a:rPr>
              <a:t>. It’s hard to remember an exact IP address when we want to access a website. When we request the URL ammanu.edu.jo our computer sends a DNS request to a DNS server. </a:t>
            </a:r>
          </a:p>
          <a:p>
            <a:pPr marL="355600" indent="-177800" algn="just">
              <a:lnSpc>
                <a:spcPct val="150000"/>
              </a:lnSpc>
              <a:buClr>
                <a:srgbClr val="3278B8"/>
              </a:buClr>
              <a:buFont typeface="Wingdings" panose="05000000000000000000" pitchFamily="2" charset="2"/>
              <a:buChar char="§"/>
            </a:pPr>
            <a:r>
              <a:rPr lang="en-US" sz="1900" dirty="0">
                <a:latin typeface="Century" panose="02040604050505020304" pitchFamily="18" charset="0"/>
              </a:rPr>
              <a:t>The server then returns the correct IP addresses to route data to and from </a:t>
            </a:r>
            <a:r>
              <a:rPr lang="en-US" sz="1900" dirty="0" err="1" smtClean="0">
                <a:latin typeface="Century" panose="02040604050505020304" pitchFamily="18" charset="0"/>
              </a:rPr>
              <a:t>ammanu</a:t>
            </a:r>
            <a:r>
              <a:rPr lang="en-US" sz="1900" dirty="0" smtClean="0">
                <a:latin typeface="Century" panose="02040604050505020304" pitchFamily="18" charset="0"/>
              </a:rPr>
              <a:t>.</a:t>
            </a:r>
            <a:endParaRPr lang="en-US" sz="1900" dirty="0">
              <a:latin typeface="Century" panose="02040604050505020304" pitchFamily="18" charset="0"/>
            </a:endParaRPr>
          </a:p>
          <a:p>
            <a:pPr marL="495300" indent="0" algn="just">
              <a:lnSpc>
                <a:spcPct val="150000"/>
              </a:lnSpc>
              <a:buClr>
                <a:srgbClr val="3278B8"/>
              </a:buClr>
              <a:buNone/>
            </a:pPr>
            <a:endParaRPr lang="en-US" sz="1800" dirty="0">
              <a:latin typeface="Century" panose="02040604050505020304" pitchFamily="18" charset="0"/>
            </a:endParaRPr>
          </a:p>
          <a:p>
            <a:pPr marL="723900" algn="just">
              <a:lnSpc>
                <a:spcPct val="150000"/>
              </a:lnSpc>
              <a:buClr>
                <a:srgbClr val="3278B8"/>
              </a:buClr>
              <a:buFont typeface="Wingdings" panose="05000000000000000000" pitchFamily="2" charset="2"/>
              <a:buChar char="§"/>
            </a:pPr>
            <a:endParaRPr lang="en-US" sz="1800" dirty="0">
              <a:latin typeface="Century" panose="02040604050505020304" pitchFamily="18" charset="0"/>
            </a:endParaRPr>
          </a:p>
        </p:txBody>
      </p:sp>
      <p:pic>
        <p:nvPicPr>
          <p:cNvPr id="2" name="Picture 1"/>
          <p:cNvPicPr>
            <a:picLocks noChangeAspect="1"/>
          </p:cNvPicPr>
          <p:nvPr/>
        </p:nvPicPr>
        <p:blipFill>
          <a:blip r:embed="rId2"/>
          <a:stretch>
            <a:fillRect/>
          </a:stretch>
        </p:blipFill>
        <p:spPr>
          <a:xfrm>
            <a:off x="7806519" y="1946164"/>
            <a:ext cx="3772059" cy="3585456"/>
          </a:xfrm>
          <a:prstGeom prst="rect">
            <a:avLst/>
          </a:prstGeom>
        </p:spPr>
      </p:pic>
      <p:sp>
        <p:nvSpPr>
          <p:cNvPr id="7" name="Slide Number Placeholder 6"/>
          <p:cNvSpPr>
            <a:spLocks noGrp="1"/>
          </p:cNvSpPr>
          <p:nvPr>
            <p:ph type="sldNum" sz="quarter" idx="12"/>
          </p:nvPr>
        </p:nvSpPr>
        <p:spPr/>
        <p:txBody>
          <a:bodyPr/>
          <a:lstStyle/>
          <a:p>
            <a:r>
              <a:rPr lang="en-US"/>
              <a:t>Slide </a:t>
            </a:r>
            <a:fld id="{4FAB73BC-B049-4115-A692-8D63A059BFB8}" type="slidenum">
              <a:rPr lang="en-US" smtClean="0"/>
              <a:pPr/>
              <a:t>35</a:t>
            </a:fld>
            <a:r>
              <a:rPr lang="en-US"/>
              <a:t> of 39</a:t>
            </a:r>
            <a:endParaRPr lang="en-US" dirty="0"/>
          </a:p>
        </p:txBody>
      </p:sp>
    </p:spTree>
    <p:extLst>
      <p:ext uri="{BB962C8B-B14F-4D97-AF65-F5344CB8AC3E}">
        <p14:creationId xmlns:p14="http://schemas.microsoft.com/office/powerpoint/2010/main" val="11866363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Network Protocols</a:t>
            </a:r>
            <a:endParaRPr lang="en-US" sz="1200" dirty="0">
              <a:latin typeface="Century" panose="02040604050505020304" pitchFamily="18" charset="0"/>
            </a:endParaRPr>
          </a:p>
        </p:txBody>
      </p:sp>
      <p:sp>
        <p:nvSpPr>
          <p:cNvPr id="6" name="Content Placeholder 2"/>
          <p:cNvSpPr>
            <a:spLocks noGrp="1"/>
          </p:cNvSpPr>
          <p:nvPr>
            <p:ph idx="1"/>
          </p:nvPr>
        </p:nvSpPr>
        <p:spPr>
          <a:xfrm>
            <a:off x="1000836" y="1234969"/>
            <a:ext cx="6805684" cy="5346986"/>
          </a:xfrm>
          <a:solidFill>
            <a:schemeClr val="accent1">
              <a:lumMod val="20000"/>
              <a:lumOff val="80000"/>
            </a:schemeClr>
          </a:solidFill>
          <a:ln>
            <a:solidFill>
              <a:schemeClr val="tx1"/>
            </a:solidFill>
          </a:ln>
        </p:spPr>
        <p:txBody>
          <a:bodyPr>
            <a:noAutofit/>
          </a:bodyPr>
          <a:lstStyle/>
          <a:p>
            <a:pPr algn="just">
              <a:lnSpc>
                <a:spcPct val="150000"/>
              </a:lnSpc>
              <a:buClr>
                <a:srgbClr val="3278B8"/>
              </a:buClr>
            </a:pPr>
            <a:r>
              <a:rPr lang="en-US" sz="2400" b="1" dirty="0">
                <a:latin typeface="Century" panose="02040604050505020304" pitchFamily="18" charset="0"/>
              </a:rPr>
              <a:t>IMAP, POP and SMTP:</a:t>
            </a:r>
          </a:p>
          <a:p>
            <a:pPr marL="723900" algn="just">
              <a:lnSpc>
                <a:spcPct val="150000"/>
              </a:lnSpc>
              <a:buClr>
                <a:srgbClr val="3278B8"/>
              </a:buClr>
              <a:buFont typeface="Wingdings" panose="05000000000000000000" pitchFamily="2" charset="2"/>
              <a:buChar char="§"/>
            </a:pPr>
            <a:r>
              <a:rPr lang="en-US" sz="1800" dirty="0">
                <a:solidFill>
                  <a:srgbClr val="FF0000"/>
                </a:solidFill>
                <a:latin typeface="Century" panose="02040604050505020304" pitchFamily="18" charset="0"/>
              </a:rPr>
              <a:t>IMAP</a:t>
            </a:r>
            <a:r>
              <a:rPr lang="en-US" sz="1800" dirty="0">
                <a:latin typeface="Century" panose="02040604050505020304" pitchFamily="18" charset="0"/>
              </a:rPr>
              <a:t> (Internet Message Access Protocol) and POP (Post Office Protocol) allow users to access emails stored on a remote web server. </a:t>
            </a:r>
          </a:p>
          <a:p>
            <a:pPr marL="723900" algn="just">
              <a:lnSpc>
                <a:spcPct val="150000"/>
              </a:lnSpc>
              <a:buClr>
                <a:srgbClr val="3278B8"/>
              </a:buClr>
              <a:buFont typeface="Wingdings" panose="05000000000000000000" pitchFamily="2" charset="2"/>
              <a:buChar char="§"/>
            </a:pPr>
            <a:r>
              <a:rPr lang="en-US" sz="1800" dirty="0">
                <a:latin typeface="Century" panose="02040604050505020304" pitchFamily="18" charset="0"/>
              </a:rPr>
              <a:t>In IMAP, servers store your email and return copies to you, allowing you to access the same email on multiple devices. </a:t>
            </a:r>
          </a:p>
          <a:p>
            <a:pPr marL="723900" algn="just">
              <a:lnSpc>
                <a:spcPct val="150000"/>
              </a:lnSpc>
              <a:buClr>
                <a:srgbClr val="3278B8"/>
              </a:buClr>
              <a:buFont typeface="Wingdings" panose="05000000000000000000" pitchFamily="2" charset="2"/>
              <a:buChar char="§"/>
            </a:pPr>
            <a:r>
              <a:rPr lang="en-US" sz="1800" dirty="0">
                <a:latin typeface="Century" panose="02040604050505020304" pitchFamily="18" charset="0"/>
              </a:rPr>
              <a:t>In </a:t>
            </a:r>
            <a:r>
              <a:rPr lang="en-US" sz="1800" dirty="0">
                <a:solidFill>
                  <a:srgbClr val="FF0000"/>
                </a:solidFill>
                <a:latin typeface="Century" panose="02040604050505020304" pitchFamily="18" charset="0"/>
              </a:rPr>
              <a:t>POP3 (POP version 3), </a:t>
            </a:r>
            <a:r>
              <a:rPr lang="en-US" sz="1800" dirty="0">
                <a:latin typeface="Century" panose="02040604050505020304" pitchFamily="18" charset="0"/>
              </a:rPr>
              <a:t>however, emails are generally downloaded from the server onto just a single device.</a:t>
            </a:r>
          </a:p>
          <a:p>
            <a:pPr marL="723900" algn="just">
              <a:lnSpc>
                <a:spcPct val="150000"/>
              </a:lnSpc>
              <a:buClr>
                <a:srgbClr val="3278B8"/>
              </a:buClr>
              <a:buFont typeface="Wingdings" panose="05000000000000000000" pitchFamily="2" charset="2"/>
              <a:buChar char="§"/>
            </a:pPr>
            <a:r>
              <a:rPr lang="en-US" sz="1800" dirty="0">
                <a:latin typeface="Century" panose="02040604050505020304" pitchFamily="18" charset="0"/>
              </a:rPr>
              <a:t>To send email, the standard is </a:t>
            </a:r>
            <a:r>
              <a:rPr lang="en-US" sz="1800" dirty="0">
                <a:solidFill>
                  <a:srgbClr val="FF0000"/>
                </a:solidFill>
                <a:latin typeface="Century" panose="02040604050505020304" pitchFamily="18" charset="0"/>
              </a:rPr>
              <a:t>SMTP</a:t>
            </a:r>
            <a:r>
              <a:rPr lang="en-US" sz="1800" dirty="0">
                <a:latin typeface="Century" panose="02040604050505020304" pitchFamily="18" charset="0"/>
              </a:rPr>
              <a:t> (Simple Mail Transfer Protocol).</a:t>
            </a:r>
          </a:p>
          <a:p>
            <a:pPr marL="723900" algn="just">
              <a:lnSpc>
                <a:spcPct val="150000"/>
              </a:lnSpc>
              <a:buClr>
                <a:srgbClr val="3278B8"/>
              </a:buClr>
              <a:buFont typeface="Wingdings" panose="05000000000000000000" pitchFamily="2" charset="2"/>
              <a:buChar char="§"/>
            </a:pPr>
            <a:endParaRPr lang="en-US" sz="2400" dirty="0">
              <a:latin typeface="Century" panose="02040604050505020304" pitchFamily="18" charset="0"/>
            </a:endParaRPr>
          </a:p>
        </p:txBody>
      </p:sp>
      <p:pic>
        <p:nvPicPr>
          <p:cNvPr id="2" name="Picture 1"/>
          <p:cNvPicPr>
            <a:picLocks noChangeAspect="1"/>
          </p:cNvPicPr>
          <p:nvPr/>
        </p:nvPicPr>
        <p:blipFill>
          <a:blip r:embed="rId2"/>
          <a:stretch>
            <a:fillRect/>
          </a:stretch>
        </p:blipFill>
        <p:spPr>
          <a:xfrm>
            <a:off x="7886245" y="1984139"/>
            <a:ext cx="4188930" cy="2778930"/>
          </a:xfrm>
          <a:prstGeom prst="rect">
            <a:avLst/>
          </a:prstGeom>
        </p:spPr>
      </p:pic>
      <p:sp>
        <p:nvSpPr>
          <p:cNvPr id="7" name="Slide Number Placeholder 6"/>
          <p:cNvSpPr>
            <a:spLocks noGrp="1"/>
          </p:cNvSpPr>
          <p:nvPr>
            <p:ph type="sldNum" sz="quarter" idx="12"/>
          </p:nvPr>
        </p:nvSpPr>
        <p:spPr/>
        <p:txBody>
          <a:bodyPr/>
          <a:lstStyle/>
          <a:p>
            <a:r>
              <a:rPr lang="en-US"/>
              <a:t>Slide </a:t>
            </a:r>
            <a:fld id="{4FAB73BC-B049-4115-A692-8D63A059BFB8}" type="slidenum">
              <a:rPr lang="en-US" smtClean="0"/>
              <a:pPr/>
              <a:t>36</a:t>
            </a:fld>
            <a:r>
              <a:rPr lang="en-US"/>
              <a:t> of 39</a:t>
            </a:r>
            <a:endParaRPr lang="en-US" dirty="0"/>
          </a:p>
        </p:txBody>
      </p:sp>
    </p:spTree>
    <p:extLst>
      <p:ext uri="{BB962C8B-B14F-4D97-AF65-F5344CB8AC3E}">
        <p14:creationId xmlns:p14="http://schemas.microsoft.com/office/powerpoint/2010/main" val="2150859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Network Protocols</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4799462" cy="5346986"/>
          </a:xfrm>
        </p:spPr>
        <p:txBody>
          <a:bodyPr>
            <a:normAutofit/>
          </a:bodyPr>
          <a:lstStyle/>
          <a:p>
            <a:pPr algn="just">
              <a:lnSpc>
                <a:spcPct val="150000"/>
              </a:lnSpc>
              <a:buClr>
                <a:srgbClr val="3278B8"/>
              </a:buClr>
            </a:pPr>
            <a:r>
              <a:rPr lang="en-US" sz="2400" dirty="0">
                <a:latin typeface="Century" panose="02040604050505020304" pitchFamily="18" charset="0"/>
              </a:rPr>
              <a:t>How do data packets get routed to these services from the transport layer? Specific numbers called ports are reserved so that packets for different services can come in at the same time. Think of ports as lanes </a:t>
            </a:r>
            <a:r>
              <a:rPr lang="en-US" sz="2400" dirty="0" smtClean="0">
                <a:latin typeface="Century" panose="02040604050505020304" pitchFamily="18" charset="0"/>
              </a:rPr>
              <a:t>for </a:t>
            </a:r>
            <a:r>
              <a:rPr lang="en-US" sz="2400" dirty="0">
                <a:latin typeface="Century" panose="02040604050505020304" pitchFamily="18" charset="0"/>
              </a:rPr>
              <a:t>network traffic</a:t>
            </a:r>
            <a:r>
              <a:rPr lang="en-US" sz="2400" dirty="0" smtClean="0">
                <a:latin typeface="Century" panose="02040604050505020304" pitchFamily="18" charset="0"/>
              </a:rPr>
              <a:t>! </a:t>
            </a:r>
            <a:r>
              <a:rPr lang="ar-JO" sz="1300" b="1" dirty="0">
                <a:latin typeface="Century" panose="02040604050505020304" pitchFamily="18" charset="0"/>
              </a:rPr>
              <a:t>فكر في المنافذ على أنها ممرات لحركة مرور الشبكة!</a:t>
            </a:r>
            <a:endParaRPr lang="en-US" sz="1300" b="1" dirty="0">
              <a:latin typeface="Century" panose="02040604050505020304" pitchFamily="18" charset="0"/>
            </a:endParaRPr>
          </a:p>
          <a:p>
            <a:pPr marL="0" indent="0" algn="just">
              <a:lnSpc>
                <a:spcPct val="150000"/>
              </a:lnSpc>
              <a:buClr>
                <a:srgbClr val="3278B8"/>
              </a:buClr>
              <a:buNone/>
            </a:pPr>
            <a:endParaRPr lang="en-US" sz="2400" b="1" dirty="0">
              <a:latin typeface="Century" panose="02040604050505020304" pitchFamily="18" charset="0"/>
            </a:endParaRPr>
          </a:p>
        </p:txBody>
      </p:sp>
      <p:pic>
        <p:nvPicPr>
          <p:cNvPr id="2" name="Picture 1"/>
          <p:cNvPicPr>
            <a:picLocks noChangeAspect="1"/>
          </p:cNvPicPr>
          <p:nvPr/>
        </p:nvPicPr>
        <p:blipFill>
          <a:blip r:embed="rId2"/>
          <a:stretch>
            <a:fillRect/>
          </a:stretch>
        </p:blipFill>
        <p:spPr>
          <a:xfrm>
            <a:off x="5993560" y="1643071"/>
            <a:ext cx="6127740" cy="3652260"/>
          </a:xfrm>
          <a:prstGeom prst="rect">
            <a:avLst/>
          </a:prstGeom>
        </p:spPr>
      </p:pic>
      <p:sp>
        <p:nvSpPr>
          <p:cNvPr id="6" name="Slide Number Placeholder 5"/>
          <p:cNvSpPr>
            <a:spLocks noGrp="1"/>
          </p:cNvSpPr>
          <p:nvPr>
            <p:ph type="sldNum" sz="quarter" idx="12"/>
          </p:nvPr>
        </p:nvSpPr>
        <p:spPr/>
        <p:txBody>
          <a:bodyPr/>
          <a:lstStyle/>
          <a:p>
            <a:r>
              <a:rPr lang="en-US"/>
              <a:t>Slide </a:t>
            </a:r>
            <a:fld id="{4FAB73BC-B049-4115-A692-8D63A059BFB8}" type="slidenum">
              <a:rPr lang="en-US" smtClean="0"/>
              <a:pPr/>
              <a:t>37</a:t>
            </a:fld>
            <a:r>
              <a:rPr lang="en-US"/>
              <a:t> of 39</a:t>
            </a:r>
            <a:endParaRPr lang="en-US" dirty="0"/>
          </a:p>
        </p:txBody>
      </p:sp>
    </p:spTree>
    <p:extLst>
      <p:ext uri="{BB962C8B-B14F-4D97-AF65-F5344CB8AC3E}">
        <p14:creationId xmlns:p14="http://schemas.microsoft.com/office/powerpoint/2010/main" val="34753583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Network Protocols</a:t>
            </a:r>
            <a:endParaRPr lang="en-US" sz="1200" dirty="0">
              <a:latin typeface="Century" panose="02040604050505020304" pitchFamily="18" charset="0"/>
            </a:endParaRPr>
          </a:p>
        </p:txBody>
      </p:sp>
      <p:sp>
        <p:nvSpPr>
          <p:cNvPr id="6" name="Content Placeholder 2"/>
          <p:cNvSpPr>
            <a:spLocks noGrp="1"/>
          </p:cNvSpPr>
          <p:nvPr>
            <p:ph idx="1"/>
          </p:nvPr>
        </p:nvSpPr>
        <p:spPr>
          <a:xfrm>
            <a:off x="1000836" y="1191926"/>
            <a:ext cx="5741158" cy="5346986"/>
          </a:xfrm>
          <a:solidFill>
            <a:schemeClr val="accent1">
              <a:lumMod val="20000"/>
              <a:lumOff val="80000"/>
            </a:schemeClr>
          </a:solidFill>
        </p:spPr>
        <p:txBody>
          <a:bodyPr>
            <a:noAutofit/>
          </a:bodyPr>
          <a:lstStyle/>
          <a:p>
            <a:pPr algn="just">
              <a:lnSpc>
                <a:spcPct val="150000"/>
              </a:lnSpc>
              <a:buClr>
                <a:srgbClr val="3278B8"/>
              </a:buClr>
            </a:pPr>
            <a:r>
              <a:rPr lang="en-US" sz="2400" b="1" dirty="0">
                <a:latin typeface="Century" panose="02040604050505020304" pitchFamily="18" charset="0"/>
              </a:rPr>
              <a:t>SSH:</a:t>
            </a:r>
          </a:p>
          <a:p>
            <a:pPr marL="723900" algn="just">
              <a:lnSpc>
                <a:spcPct val="150000"/>
              </a:lnSpc>
              <a:buClr>
                <a:srgbClr val="3278B8"/>
              </a:buClr>
              <a:buFont typeface="Wingdings" panose="05000000000000000000" pitchFamily="2" charset="2"/>
              <a:buChar char="§"/>
            </a:pPr>
            <a:r>
              <a:rPr lang="en-US" sz="2100" dirty="0">
                <a:latin typeface="Century" panose="02040604050505020304" pitchFamily="18" charset="0"/>
              </a:rPr>
              <a:t>Secure Shell (SSH) is used to access a remote terminal or virtual machine (VM) over a secure connection. </a:t>
            </a:r>
          </a:p>
          <a:p>
            <a:pPr marL="723900" algn="just">
              <a:lnSpc>
                <a:spcPct val="150000"/>
              </a:lnSpc>
              <a:buClr>
                <a:srgbClr val="3278B8"/>
              </a:buClr>
              <a:buFont typeface="Wingdings" panose="05000000000000000000" pitchFamily="2" charset="2"/>
              <a:buChar char="§"/>
            </a:pPr>
            <a:r>
              <a:rPr lang="en-US" sz="2100" dirty="0">
                <a:latin typeface="Century" panose="02040604050505020304" pitchFamily="18" charset="0"/>
              </a:rPr>
              <a:t>IT professionals and engineers use this to help configure and program a system remotely and securely. For example, accessing </a:t>
            </a:r>
            <a:r>
              <a:rPr lang="en-US" sz="2100" dirty="0" smtClean="0">
                <a:latin typeface="Century" panose="02040604050505020304" pitchFamily="18" charset="0"/>
              </a:rPr>
              <a:t>GitHub </a:t>
            </a:r>
            <a:r>
              <a:rPr lang="en-US" sz="2100" dirty="0">
                <a:latin typeface="Century" panose="02040604050505020304" pitchFamily="18" charset="0"/>
              </a:rPr>
              <a:t>from the command line uses SSH</a:t>
            </a:r>
            <a:r>
              <a:rPr lang="en-US" sz="2100" dirty="0" smtClean="0">
                <a:latin typeface="Century" panose="02040604050505020304" pitchFamily="18" charset="0"/>
              </a:rPr>
              <a:t>! </a:t>
            </a:r>
            <a:r>
              <a:rPr lang="ar-JO" sz="2100" dirty="0" smtClean="0">
                <a:latin typeface="Century" panose="02040604050505020304" pitchFamily="18" charset="0"/>
              </a:rPr>
              <a:t>مشاركة المشاريع </a:t>
            </a:r>
            <a:endParaRPr lang="en-US" sz="2100" dirty="0">
              <a:latin typeface="Century" panose="02040604050505020304" pitchFamily="18" charset="0"/>
            </a:endParaRPr>
          </a:p>
          <a:p>
            <a:pPr marL="723900" algn="just">
              <a:lnSpc>
                <a:spcPct val="150000"/>
              </a:lnSpc>
              <a:buClr>
                <a:srgbClr val="3278B8"/>
              </a:buClr>
              <a:buFont typeface="Wingdings" panose="05000000000000000000" pitchFamily="2" charset="2"/>
              <a:buChar char="§"/>
            </a:pPr>
            <a:endParaRPr lang="en-US" sz="2100" dirty="0">
              <a:latin typeface="Century" panose="02040604050505020304" pitchFamily="18" charset="0"/>
            </a:endParaRPr>
          </a:p>
        </p:txBody>
      </p:sp>
      <p:pic>
        <p:nvPicPr>
          <p:cNvPr id="2" name="Picture 1"/>
          <p:cNvPicPr>
            <a:picLocks noChangeAspect="1"/>
          </p:cNvPicPr>
          <p:nvPr/>
        </p:nvPicPr>
        <p:blipFill>
          <a:blip r:embed="rId2"/>
          <a:stretch>
            <a:fillRect/>
          </a:stretch>
        </p:blipFill>
        <p:spPr>
          <a:xfrm>
            <a:off x="7142555" y="2270367"/>
            <a:ext cx="4635014" cy="2888487"/>
          </a:xfrm>
          <a:prstGeom prst="rect">
            <a:avLst/>
          </a:prstGeom>
          <a:ln>
            <a:solidFill>
              <a:srgbClr val="40526A"/>
            </a:solidFill>
          </a:ln>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38</a:t>
            </a:fld>
            <a:r>
              <a:rPr lang="en-US"/>
              <a:t> of 39</a:t>
            </a:r>
            <a:endParaRPr lang="en-US" dirty="0"/>
          </a:p>
        </p:txBody>
      </p:sp>
    </p:spTree>
    <p:extLst>
      <p:ext uri="{BB962C8B-B14F-4D97-AF65-F5344CB8AC3E}">
        <p14:creationId xmlns:p14="http://schemas.microsoft.com/office/powerpoint/2010/main" val="29879481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39</a:t>
            </a:fld>
            <a:endParaRPr lang="en-US" dirty="0"/>
          </a:p>
        </p:txBody>
      </p:sp>
      <p:sp>
        <p:nvSpPr>
          <p:cNvPr id="3" name="Rectangle 2"/>
          <p:cNvSpPr/>
          <p:nvPr/>
        </p:nvSpPr>
        <p:spPr>
          <a:xfrm>
            <a:off x="1659467" y="985713"/>
            <a:ext cx="7665156" cy="1200329"/>
          </a:xfrm>
          <a:prstGeom prst="rect">
            <a:avLst/>
          </a:prstGeom>
        </p:spPr>
        <p:txBody>
          <a:bodyPr wrap="square">
            <a:spAutoFit/>
          </a:bodyPr>
          <a:lstStyle/>
          <a:p>
            <a:pPr algn="just"/>
            <a:r>
              <a:rPr lang="en-US" dirty="0" smtClean="0">
                <a:latin typeface="Söhne"/>
              </a:rPr>
              <a:t>SSH (Secure Shell) is a cryptographic network protocol that allows secure communication between two systems over an unsecured network. GitHub uses SSH as one of its authentication methods for users to securely connect to and interact with their repositories.</a:t>
            </a:r>
            <a:endParaRPr lang="en-US" dirty="0"/>
          </a:p>
        </p:txBody>
      </p:sp>
      <p:sp>
        <p:nvSpPr>
          <p:cNvPr id="5" name="Rectangle 4"/>
          <p:cNvSpPr/>
          <p:nvPr/>
        </p:nvSpPr>
        <p:spPr>
          <a:xfrm>
            <a:off x="1659467" y="2470702"/>
            <a:ext cx="7665156" cy="1200329"/>
          </a:xfrm>
          <a:prstGeom prst="rect">
            <a:avLst/>
          </a:prstGeom>
        </p:spPr>
        <p:txBody>
          <a:bodyPr wrap="square">
            <a:spAutoFit/>
          </a:bodyPr>
          <a:lstStyle/>
          <a:p>
            <a:r>
              <a:rPr lang="en-US" dirty="0"/>
              <a:t>Using SSH provides an added layer of security for accessing and working with your repositories on GitHub. It encrypts the communication between your local machine and GitHub's servers, preventing unauthorized access to your code and data.</a:t>
            </a:r>
          </a:p>
        </p:txBody>
      </p:sp>
      <p:sp>
        <p:nvSpPr>
          <p:cNvPr id="6" name="TextBox 5"/>
          <p:cNvSpPr txBox="1"/>
          <p:nvPr/>
        </p:nvSpPr>
        <p:spPr>
          <a:xfrm>
            <a:off x="1422401" y="516387"/>
            <a:ext cx="1354667" cy="369332"/>
          </a:xfrm>
          <a:prstGeom prst="rect">
            <a:avLst/>
          </a:prstGeom>
          <a:solidFill>
            <a:schemeClr val="accent1">
              <a:lumMod val="20000"/>
              <a:lumOff val="80000"/>
            </a:schemeClr>
          </a:solidFill>
        </p:spPr>
        <p:txBody>
          <a:bodyPr wrap="square" rtlCol="0">
            <a:spAutoFit/>
          </a:bodyPr>
          <a:lstStyle/>
          <a:p>
            <a:r>
              <a:rPr lang="en-US" dirty="0" smtClean="0"/>
              <a:t>Self Reading </a:t>
            </a:r>
            <a:endParaRPr lang="en-US" dirty="0"/>
          </a:p>
        </p:txBody>
      </p:sp>
      <p:pic>
        <p:nvPicPr>
          <p:cNvPr id="1026" name="Picture 2" descr="Secure Shell (SSH) - CyberH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3238677" y="3671031"/>
            <a:ext cx="4506736" cy="2804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7887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Introduction</a:t>
            </a:r>
            <a:endParaRPr lang="en-US" sz="1200" dirty="0">
              <a:latin typeface="Century" panose="02040604050505020304" pitchFamily="18" charset="0"/>
            </a:endParaRPr>
          </a:p>
        </p:txBody>
      </p:sp>
      <p:sp>
        <p:nvSpPr>
          <p:cNvPr id="6" name="Content Placeholder 2"/>
          <p:cNvSpPr>
            <a:spLocks noGrp="1"/>
          </p:cNvSpPr>
          <p:nvPr>
            <p:ph idx="1"/>
          </p:nvPr>
        </p:nvSpPr>
        <p:spPr>
          <a:xfrm>
            <a:off x="1000837" y="1234969"/>
            <a:ext cx="5676008" cy="5346986"/>
          </a:xfrm>
        </p:spPr>
        <p:txBody>
          <a:bodyPr>
            <a:normAutofit/>
          </a:bodyPr>
          <a:lstStyle/>
          <a:p>
            <a:pPr algn="just">
              <a:lnSpc>
                <a:spcPct val="150000"/>
              </a:lnSpc>
              <a:buClr>
                <a:srgbClr val="3278B8"/>
              </a:buClr>
            </a:pPr>
            <a:r>
              <a:rPr lang="en-US" sz="2400" dirty="0">
                <a:latin typeface="Century" panose="02040604050505020304" pitchFamily="18" charset="0"/>
              </a:rPr>
              <a:t>It is nearly impossible to overstate how much the internet has changed how we consume information and communicate with one another. </a:t>
            </a:r>
          </a:p>
          <a:p>
            <a:pPr algn="just">
              <a:lnSpc>
                <a:spcPct val="150000"/>
              </a:lnSpc>
              <a:buClr>
                <a:srgbClr val="3278B8"/>
              </a:buClr>
            </a:pPr>
            <a:r>
              <a:rPr lang="en-US" sz="2400" dirty="0">
                <a:latin typeface="Century" panose="02040604050505020304" pitchFamily="18" charset="0"/>
              </a:rPr>
              <a:t>More than four billion people around the world are internet users and the total number of websites on the world wide web is nearing two billion.</a:t>
            </a:r>
            <a:endParaRPr lang="en-US" dirty="0">
              <a:latin typeface="Century" panose="02040604050505020304" pitchFamily="18" charset="0"/>
            </a:endParaRPr>
          </a:p>
          <a:p>
            <a:endParaRPr lang="en-US" dirty="0">
              <a:latin typeface="Century" panose="02040604050505020304" pitchFamily="18" charset="0"/>
            </a:endParaRPr>
          </a:p>
        </p:txBody>
      </p:sp>
      <p:pic>
        <p:nvPicPr>
          <p:cNvPr id="7" name="Picture 6"/>
          <p:cNvPicPr>
            <a:picLocks noChangeAspect="1"/>
          </p:cNvPicPr>
          <p:nvPr/>
        </p:nvPicPr>
        <p:blipFill>
          <a:blip r:embed="rId2"/>
          <a:stretch>
            <a:fillRect/>
          </a:stretch>
        </p:blipFill>
        <p:spPr>
          <a:xfrm>
            <a:off x="6909130" y="1585524"/>
            <a:ext cx="4978071" cy="3512641"/>
          </a:xfrm>
          <a:prstGeom prst="rect">
            <a:avLst/>
          </a:prstGeom>
        </p:spPr>
      </p:pic>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4</a:t>
            </a:fld>
            <a:r>
              <a:rPr lang="en-US"/>
              <a:t> of 39</a:t>
            </a:r>
            <a:endParaRPr lang="en-US" dirty="0"/>
          </a:p>
        </p:txBody>
      </p:sp>
    </p:spTree>
    <p:extLst>
      <p:ext uri="{BB962C8B-B14F-4D97-AF65-F5344CB8AC3E}">
        <p14:creationId xmlns:p14="http://schemas.microsoft.com/office/powerpoint/2010/main" val="38292615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Network Protocols</a:t>
            </a:r>
            <a:endParaRPr lang="en-US" sz="1200" dirty="0">
              <a:latin typeface="Century" panose="02040604050505020304" pitchFamily="18" charset="0"/>
            </a:endParaRPr>
          </a:p>
        </p:txBody>
      </p:sp>
      <p:sp>
        <p:nvSpPr>
          <p:cNvPr id="6" name="Content Placeholder 2"/>
          <p:cNvSpPr>
            <a:spLocks noGrp="1"/>
          </p:cNvSpPr>
          <p:nvPr>
            <p:ph idx="1"/>
          </p:nvPr>
        </p:nvSpPr>
        <p:spPr>
          <a:xfrm>
            <a:off x="1000836" y="1234969"/>
            <a:ext cx="5741158" cy="5346986"/>
          </a:xfrm>
        </p:spPr>
        <p:txBody>
          <a:bodyPr>
            <a:noAutofit/>
          </a:bodyPr>
          <a:lstStyle/>
          <a:p>
            <a:pPr algn="just">
              <a:lnSpc>
                <a:spcPct val="150000"/>
              </a:lnSpc>
              <a:buClr>
                <a:srgbClr val="3278B8"/>
              </a:buClr>
            </a:pPr>
            <a:r>
              <a:rPr lang="en-US" sz="2400" b="1" dirty="0">
                <a:latin typeface="Century" panose="02040604050505020304" pitchFamily="18" charset="0"/>
              </a:rPr>
              <a:t>FTP:</a:t>
            </a:r>
          </a:p>
          <a:p>
            <a:pPr marL="723900" algn="just">
              <a:lnSpc>
                <a:spcPct val="150000"/>
              </a:lnSpc>
              <a:buClr>
                <a:srgbClr val="3278B8"/>
              </a:buClr>
              <a:buFont typeface="Wingdings" panose="05000000000000000000" pitchFamily="2" charset="2"/>
              <a:buChar char="§"/>
            </a:pPr>
            <a:r>
              <a:rPr lang="en-US" sz="2100" dirty="0">
                <a:latin typeface="Century" panose="02040604050505020304" pitchFamily="18" charset="0"/>
              </a:rPr>
              <a:t>The File Transfer Protocol (FTP) is used to transfer files from one system to another. Modern implementations of FTP can include encryption as well.</a:t>
            </a:r>
          </a:p>
        </p:txBody>
      </p:sp>
      <p:pic>
        <p:nvPicPr>
          <p:cNvPr id="7" name="Picture 6"/>
          <p:cNvPicPr>
            <a:picLocks noChangeAspect="1"/>
          </p:cNvPicPr>
          <p:nvPr/>
        </p:nvPicPr>
        <p:blipFill>
          <a:blip r:embed="rId2"/>
          <a:stretch>
            <a:fillRect/>
          </a:stretch>
        </p:blipFill>
        <p:spPr>
          <a:xfrm>
            <a:off x="6904630" y="2119521"/>
            <a:ext cx="5083382" cy="2363416"/>
          </a:xfrm>
          <a:prstGeom prst="rect">
            <a:avLst/>
          </a:prstGeom>
        </p:spPr>
      </p:pic>
      <p:sp>
        <p:nvSpPr>
          <p:cNvPr id="8" name="Slide Number Placeholder 7"/>
          <p:cNvSpPr>
            <a:spLocks noGrp="1"/>
          </p:cNvSpPr>
          <p:nvPr>
            <p:ph type="sldNum" sz="quarter" idx="12"/>
          </p:nvPr>
        </p:nvSpPr>
        <p:spPr/>
        <p:txBody>
          <a:bodyPr/>
          <a:lstStyle/>
          <a:p>
            <a:r>
              <a:rPr lang="en-US"/>
              <a:t>Slide </a:t>
            </a:r>
            <a:fld id="{4FAB73BC-B049-4115-A692-8D63A059BFB8}" type="slidenum">
              <a:rPr lang="en-US" smtClean="0"/>
              <a:pPr/>
              <a:t>40</a:t>
            </a:fld>
            <a:r>
              <a:rPr lang="en-US"/>
              <a:t> of 39</a:t>
            </a:r>
            <a:endParaRPr lang="en-US" dirty="0"/>
          </a:p>
        </p:txBody>
      </p:sp>
    </p:spTree>
    <p:extLst>
      <p:ext uri="{BB962C8B-B14F-4D97-AF65-F5344CB8AC3E}">
        <p14:creationId xmlns:p14="http://schemas.microsoft.com/office/powerpoint/2010/main" val="1035758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Network Protocols</a:t>
            </a:r>
            <a:endParaRPr lang="en-US" sz="1200" dirty="0">
              <a:latin typeface="Century" panose="02040604050505020304" pitchFamily="18" charset="0"/>
            </a:endParaRPr>
          </a:p>
        </p:txBody>
      </p:sp>
      <p:sp>
        <p:nvSpPr>
          <p:cNvPr id="6" name="Content Placeholder 2"/>
          <p:cNvSpPr>
            <a:spLocks noGrp="1"/>
          </p:cNvSpPr>
          <p:nvPr>
            <p:ph idx="1"/>
          </p:nvPr>
        </p:nvSpPr>
        <p:spPr>
          <a:xfrm>
            <a:off x="1000836" y="1234969"/>
            <a:ext cx="5741158" cy="5346986"/>
          </a:xfrm>
        </p:spPr>
        <p:txBody>
          <a:bodyPr>
            <a:noAutofit/>
          </a:bodyPr>
          <a:lstStyle/>
          <a:p>
            <a:pPr algn="just">
              <a:lnSpc>
                <a:spcPct val="150000"/>
              </a:lnSpc>
              <a:buClr>
                <a:srgbClr val="3278B8"/>
              </a:buClr>
            </a:pPr>
            <a:r>
              <a:rPr lang="en-US" sz="2400" b="1" dirty="0">
                <a:latin typeface="Century" panose="02040604050505020304" pitchFamily="18" charset="0"/>
              </a:rPr>
              <a:t>SMB:</a:t>
            </a:r>
          </a:p>
          <a:p>
            <a:pPr marL="723900" algn="just">
              <a:lnSpc>
                <a:spcPct val="150000"/>
              </a:lnSpc>
              <a:buClr>
                <a:srgbClr val="3278B8"/>
              </a:buClr>
              <a:buFont typeface="Wingdings" panose="05000000000000000000" pitchFamily="2" charset="2"/>
              <a:buChar char="§"/>
            </a:pPr>
            <a:r>
              <a:rPr lang="en-US" sz="2100" dirty="0">
                <a:latin typeface="Century" panose="02040604050505020304" pitchFamily="18" charset="0"/>
              </a:rPr>
              <a:t>The Server Message Block (SMB) protocol allows multiple users to interact with a remote system like a file share or printing services. Multiple people can view and modify shared resources and files in a centralized server.</a:t>
            </a:r>
          </a:p>
        </p:txBody>
      </p:sp>
      <p:pic>
        <p:nvPicPr>
          <p:cNvPr id="8" name="Picture 7"/>
          <p:cNvPicPr>
            <a:picLocks noChangeAspect="1"/>
          </p:cNvPicPr>
          <p:nvPr/>
        </p:nvPicPr>
        <p:blipFill>
          <a:blip r:embed="rId2"/>
          <a:stretch>
            <a:fillRect/>
          </a:stretch>
        </p:blipFill>
        <p:spPr>
          <a:xfrm>
            <a:off x="6904630" y="2161786"/>
            <a:ext cx="4983519" cy="2314680"/>
          </a:xfrm>
          <a:prstGeom prst="rect">
            <a:avLst/>
          </a:prstGeom>
        </p:spPr>
      </p:pic>
      <p:sp>
        <p:nvSpPr>
          <p:cNvPr id="9" name="Slide Number Placeholder 8"/>
          <p:cNvSpPr>
            <a:spLocks noGrp="1"/>
          </p:cNvSpPr>
          <p:nvPr>
            <p:ph type="sldNum" sz="quarter" idx="12"/>
          </p:nvPr>
        </p:nvSpPr>
        <p:spPr/>
        <p:txBody>
          <a:bodyPr/>
          <a:lstStyle/>
          <a:p>
            <a:r>
              <a:rPr lang="en-US"/>
              <a:t>Slide </a:t>
            </a:r>
            <a:fld id="{4FAB73BC-B049-4115-A692-8D63A059BFB8}" type="slidenum">
              <a:rPr lang="en-US" smtClean="0"/>
              <a:pPr/>
              <a:t>41</a:t>
            </a:fld>
            <a:r>
              <a:rPr lang="en-US"/>
              <a:t> of 39</a:t>
            </a:r>
            <a:endParaRPr lang="en-US" dirty="0"/>
          </a:p>
        </p:txBody>
      </p:sp>
    </p:spTree>
    <p:extLst>
      <p:ext uri="{BB962C8B-B14F-4D97-AF65-F5344CB8AC3E}">
        <p14:creationId xmlns:p14="http://schemas.microsoft.com/office/powerpoint/2010/main" val="29772600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Wrapping up</a:t>
            </a:r>
            <a:endParaRPr lang="en-US" sz="1200" dirty="0">
              <a:latin typeface="Century" panose="02040604050505020304" pitchFamily="18" charset="0"/>
            </a:endParaRPr>
          </a:p>
        </p:txBody>
      </p:sp>
      <p:sp>
        <p:nvSpPr>
          <p:cNvPr id="7" name="Content Placeholder 2"/>
          <p:cNvSpPr>
            <a:spLocks noGrp="1"/>
          </p:cNvSpPr>
          <p:nvPr>
            <p:ph idx="1"/>
          </p:nvPr>
        </p:nvSpPr>
        <p:spPr>
          <a:xfrm>
            <a:off x="1000837" y="1234969"/>
            <a:ext cx="10058400" cy="5346986"/>
          </a:xfrm>
        </p:spPr>
        <p:txBody>
          <a:bodyPr>
            <a:normAutofit/>
          </a:bodyPr>
          <a:lstStyle/>
          <a:p>
            <a:pPr algn="just">
              <a:lnSpc>
                <a:spcPct val="150000"/>
              </a:lnSpc>
              <a:buClr>
                <a:srgbClr val="3278B8"/>
              </a:buClr>
            </a:pPr>
            <a:r>
              <a:rPr lang="en-US" sz="2400" dirty="0">
                <a:latin typeface="Century" panose="02040604050505020304" pitchFamily="18" charset="0"/>
              </a:rPr>
              <a:t>We now have a general understanding of how the internet works, including:</a:t>
            </a:r>
          </a:p>
          <a:p>
            <a:pPr marL="531813" algn="just">
              <a:lnSpc>
                <a:spcPct val="150000"/>
              </a:lnSpc>
              <a:buClr>
                <a:srgbClr val="3278B8"/>
              </a:buClr>
              <a:buFont typeface="Wingdings" panose="05000000000000000000" pitchFamily="2" charset="2"/>
              <a:buChar char="§"/>
            </a:pPr>
            <a:r>
              <a:rPr lang="en-US" sz="2400" dirty="0">
                <a:latin typeface="Century" panose="02040604050505020304" pitchFamily="18" charset="0"/>
              </a:rPr>
              <a:t>The growth of the internet as a network.</a:t>
            </a:r>
          </a:p>
          <a:p>
            <a:pPr marL="531813" algn="just">
              <a:lnSpc>
                <a:spcPct val="150000"/>
              </a:lnSpc>
              <a:buClr>
                <a:srgbClr val="3278B8"/>
              </a:buClr>
              <a:buFont typeface="Wingdings" panose="05000000000000000000" pitchFamily="2" charset="2"/>
              <a:buChar char="§"/>
            </a:pPr>
            <a:r>
              <a:rPr lang="en-US" sz="2400" dirty="0">
                <a:latin typeface="Century" panose="02040604050505020304" pitchFamily="18" charset="0"/>
              </a:rPr>
              <a:t>The difference between the internet and the world wide web.</a:t>
            </a:r>
          </a:p>
          <a:p>
            <a:pPr marL="531813" algn="just">
              <a:lnSpc>
                <a:spcPct val="150000"/>
              </a:lnSpc>
              <a:buClr>
                <a:srgbClr val="3278B8"/>
              </a:buClr>
              <a:buFont typeface="Wingdings" panose="05000000000000000000" pitchFamily="2" charset="2"/>
              <a:buChar char="§"/>
            </a:pPr>
            <a:r>
              <a:rPr lang="en-US" sz="2400" dirty="0">
                <a:latin typeface="Century" panose="02040604050505020304" pitchFamily="18" charset="0"/>
              </a:rPr>
              <a:t>The relationship between browsers and servers.</a:t>
            </a:r>
          </a:p>
          <a:p>
            <a:pPr marL="531813" algn="just">
              <a:lnSpc>
                <a:spcPct val="150000"/>
              </a:lnSpc>
              <a:buClr>
                <a:srgbClr val="3278B8"/>
              </a:buClr>
              <a:buFont typeface="Wingdings" panose="05000000000000000000" pitchFamily="2" charset="2"/>
              <a:buChar char="§"/>
            </a:pPr>
            <a:r>
              <a:rPr lang="en-US" sz="2400" dirty="0">
                <a:latin typeface="Century" panose="02040604050505020304" pitchFamily="18" charset="0"/>
              </a:rPr>
              <a:t>HTTP status codes, like 404 Not Found.</a:t>
            </a:r>
          </a:p>
          <a:p>
            <a:pPr algn="just">
              <a:lnSpc>
                <a:spcPct val="150000"/>
              </a:lnSpc>
              <a:buClr>
                <a:srgbClr val="3278B8"/>
              </a:buClr>
            </a:pPr>
            <a:r>
              <a:rPr lang="en-US" sz="2400" dirty="0">
                <a:latin typeface="Century" panose="02040604050505020304" pitchFamily="18" charset="0"/>
              </a:rPr>
              <a:t>We also discussed Network types, layers and protocols.</a:t>
            </a:r>
          </a:p>
          <a:p>
            <a:pPr algn="just">
              <a:lnSpc>
                <a:spcPct val="150000"/>
              </a:lnSpc>
              <a:buClr>
                <a:srgbClr val="3278B8"/>
              </a:buClr>
            </a:pPr>
            <a:endParaRPr lang="en-US" sz="2400" b="1" dirty="0">
              <a:latin typeface="Century" panose="02040604050505020304" pitchFamily="18" charset="0"/>
            </a:endParaRPr>
          </a:p>
          <a:p>
            <a:pPr marL="0" indent="0" algn="just">
              <a:lnSpc>
                <a:spcPct val="150000"/>
              </a:lnSpc>
              <a:buClr>
                <a:srgbClr val="3278B8"/>
              </a:buClr>
              <a:buNone/>
            </a:pPr>
            <a:endParaRPr lang="en-US" sz="2400" b="1" dirty="0">
              <a:latin typeface="Century" panose="02040604050505020304" pitchFamily="18" charset="0"/>
            </a:endParaRP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42</a:t>
            </a:fld>
            <a:r>
              <a:rPr lang="en-US"/>
              <a:t> of 39</a:t>
            </a:r>
            <a:endParaRPr lang="en-US" dirty="0"/>
          </a:p>
        </p:txBody>
      </p:sp>
    </p:spTree>
    <p:extLst>
      <p:ext uri="{BB962C8B-B14F-4D97-AF65-F5344CB8AC3E}">
        <p14:creationId xmlns:p14="http://schemas.microsoft.com/office/powerpoint/2010/main" val="18142394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The Ever-Expanding Network</a:t>
            </a:r>
          </a:p>
        </p:txBody>
      </p:sp>
      <p:sp>
        <p:nvSpPr>
          <p:cNvPr id="6" name="Content Placeholder 2"/>
          <p:cNvSpPr>
            <a:spLocks noGrp="1"/>
          </p:cNvSpPr>
          <p:nvPr>
            <p:ph idx="1"/>
          </p:nvPr>
        </p:nvSpPr>
        <p:spPr>
          <a:xfrm>
            <a:off x="1000837" y="1234969"/>
            <a:ext cx="5676008" cy="5346986"/>
          </a:xfrm>
        </p:spPr>
        <p:txBody>
          <a:bodyPr>
            <a:normAutofit fontScale="92500" lnSpcReduction="10000"/>
          </a:bodyPr>
          <a:lstStyle/>
          <a:p>
            <a:pPr algn="just">
              <a:lnSpc>
                <a:spcPct val="150000"/>
              </a:lnSpc>
              <a:buClr>
                <a:srgbClr val="3278B8"/>
              </a:buClr>
            </a:pPr>
            <a:r>
              <a:rPr lang="en-US" sz="2400" dirty="0">
                <a:latin typeface="Century" panose="02040604050505020304" pitchFamily="18" charset="0"/>
              </a:rPr>
              <a:t>So how did the internet start? </a:t>
            </a:r>
          </a:p>
          <a:p>
            <a:pPr algn="just">
              <a:lnSpc>
                <a:spcPct val="150000"/>
              </a:lnSpc>
              <a:buClr>
                <a:srgbClr val="3278B8"/>
              </a:buClr>
            </a:pPr>
            <a:r>
              <a:rPr lang="en-US" sz="2400" dirty="0">
                <a:latin typeface="Century" panose="02040604050505020304" pitchFamily="18" charset="0"/>
              </a:rPr>
              <a:t>In 1969, the United States Department of Defense funded the creation of ARPANET, a precursor network to the internet. </a:t>
            </a:r>
          </a:p>
          <a:p>
            <a:pPr algn="just">
              <a:lnSpc>
                <a:spcPct val="150000"/>
              </a:lnSpc>
              <a:buClr>
                <a:srgbClr val="3278B8"/>
              </a:buClr>
            </a:pPr>
            <a:r>
              <a:rPr lang="en-US" sz="2400" dirty="0">
                <a:solidFill>
                  <a:srgbClr val="FF0000"/>
                </a:solidFill>
                <a:latin typeface="Century" panose="02040604050505020304" pitchFamily="18" charset="0"/>
              </a:rPr>
              <a:t>ARPANET</a:t>
            </a:r>
            <a:r>
              <a:rPr lang="en-US" sz="2400" dirty="0">
                <a:latin typeface="Century" panose="02040604050505020304" pitchFamily="18" charset="0"/>
              </a:rPr>
              <a:t> stands for Advanced Research Projects Agency Network.</a:t>
            </a:r>
          </a:p>
          <a:p>
            <a:pPr algn="just">
              <a:lnSpc>
                <a:spcPct val="150000"/>
              </a:lnSpc>
              <a:buClr>
                <a:srgbClr val="3278B8"/>
              </a:buClr>
            </a:pPr>
            <a:r>
              <a:rPr lang="en-US" sz="2400" dirty="0">
                <a:latin typeface="Century" panose="02040604050505020304" pitchFamily="18" charset="0"/>
              </a:rPr>
              <a:t>ARPANET connected supercomputing centers run by government agencies and universities.</a:t>
            </a:r>
            <a:endParaRPr lang="en-US" dirty="0">
              <a:latin typeface="Century" panose="02040604050505020304" pitchFamily="18" charset="0"/>
            </a:endParaRPr>
          </a:p>
        </p:txBody>
      </p:sp>
      <p:pic>
        <p:nvPicPr>
          <p:cNvPr id="9" name="Picture 8"/>
          <p:cNvPicPr>
            <a:picLocks noChangeAspect="1"/>
          </p:cNvPicPr>
          <p:nvPr/>
        </p:nvPicPr>
        <p:blipFill>
          <a:blip r:embed="rId2"/>
          <a:stretch>
            <a:fillRect/>
          </a:stretch>
        </p:blipFill>
        <p:spPr>
          <a:xfrm>
            <a:off x="6839482" y="1964137"/>
            <a:ext cx="5213230" cy="3050844"/>
          </a:xfrm>
          <a:prstGeom prst="rect">
            <a:avLst/>
          </a:prstGeom>
        </p:spPr>
      </p:pic>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5</a:t>
            </a:fld>
            <a:r>
              <a:rPr lang="en-US"/>
              <a:t> of 39</a:t>
            </a:r>
            <a:endParaRPr lang="en-US" dirty="0"/>
          </a:p>
        </p:txBody>
      </p:sp>
    </p:spTree>
    <p:extLst>
      <p:ext uri="{BB962C8B-B14F-4D97-AF65-F5344CB8AC3E}">
        <p14:creationId xmlns:p14="http://schemas.microsoft.com/office/powerpoint/2010/main" val="2757388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The Ever-Expanding Network</a:t>
            </a:r>
          </a:p>
        </p:txBody>
      </p:sp>
      <p:sp>
        <p:nvSpPr>
          <p:cNvPr id="6" name="Content Placeholder 2"/>
          <p:cNvSpPr>
            <a:spLocks noGrp="1"/>
          </p:cNvSpPr>
          <p:nvPr>
            <p:ph idx="1"/>
          </p:nvPr>
        </p:nvSpPr>
        <p:spPr>
          <a:xfrm>
            <a:off x="1000837" y="1234969"/>
            <a:ext cx="10058400" cy="5346986"/>
          </a:xfrm>
        </p:spPr>
        <p:txBody>
          <a:bodyPr>
            <a:normAutofit fontScale="92500" lnSpcReduction="20000"/>
          </a:bodyPr>
          <a:lstStyle/>
          <a:p>
            <a:pPr algn="just">
              <a:lnSpc>
                <a:spcPct val="150000"/>
              </a:lnSpc>
              <a:buClr>
                <a:srgbClr val="3278B8"/>
              </a:buClr>
            </a:pPr>
            <a:r>
              <a:rPr lang="en-US" sz="2400" dirty="0">
                <a:latin typeface="Century" panose="02040604050505020304" pitchFamily="18" charset="0"/>
              </a:rPr>
              <a:t>The institutions wanted to connect their individual networks for large-scale information transfer. </a:t>
            </a:r>
          </a:p>
          <a:p>
            <a:pPr algn="just">
              <a:lnSpc>
                <a:spcPct val="150000"/>
              </a:lnSpc>
              <a:buClr>
                <a:srgbClr val="3278B8"/>
              </a:buClr>
            </a:pPr>
            <a:r>
              <a:rPr lang="en-US" sz="2400" dirty="0">
                <a:latin typeface="Century" panose="02040604050505020304" pitchFamily="18" charset="0"/>
              </a:rPr>
              <a:t>However, many of them followed different standards and technical implementations. </a:t>
            </a:r>
          </a:p>
          <a:p>
            <a:pPr algn="just">
              <a:lnSpc>
                <a:spcPct val="150000"/>
              </a:lnSpc>
              <a:buClr>
                <a:srgbClr val="3278B8"/>
              </a:buClr>
            </a:pPr>
            <a:r>
              <a:rPr lang="en-US" sz="2400" dirty="0">
                <a:solidFill>
                  <a:srgbClr val="C00000"/>
                </a:solidFill>
                <a:latin typeface="Century" panose="02040604050505020304" pitchFamily="18" charset="0"/>
              </a:rPr>
              <a:t>In the 1970s, the transmission control protocol and internet protocol (TCP/IP), </a:t>
            </a:r>
            <a:r>
              <a:rPr lang="en-US" sz="2400" dirty="0">
                <a:latin typeface="Century" panose="02040604050505020304" pitchFamily="18" charset="0"/>
              </a:rPr>
              <a:t>were created to provide standards around the transfer of data that would allow these early networks to communicate with each other.</a:t>
            </a:r>
          </a:p>
          <a:p>
            <a:pPr algn="just">
              <a:lnSpc>
                <a:spcPct val="150000"/>
              </a:lnSpc>
              <a:buClr>
                <a:srgbClr val="3278B8"/>
              </a:buClr>
            </a:pPr>
            <a:r>
              <a:rPr lang="en-US" sz="2400" dirty="0">
                <a:latin typeface="Century" panose="02040604050505020304" pitchFamily="18" charset="0"/>
              </a:rPr>
              <a:t>TCP/IP was researched and specified throughout the 1970s and adopted in the early 1980s. As different networks adopted TCP/IP, the interconnected global network of networks that is today known as the internet was formed.</a:t>
            </a:r>
          </a:p>
          <a:p>
            <a:pPr algn="just">
              <a:lnSpc>
                <a:spcPct val="150000"/>
              </a:lnSpc>
              <a:buClr>
                <a:srgbClr val="3278B8"/>
              </a:buClr>
            </a:pPr>
            <a:endParaRPr lang="en-US" sz="2400" dirty="0">
              <a:latin typeface="Century" panose="02040604050505020304" pitchFamily="18" charset="0"/>
            </a:endParaRPr>
          </a:p>
          <a:p>
            <a:pPr algn="just">
              <a:lnSpc>
                <a:spcPct val="150000"/>
              </a:lnSpc>
              <a:buClr>
                <a:srgbClr val="3278B8"/>
              </a:buClr>
            </a:pPr>
            <a:endParaRPr lang="en-US" sz="2400" dirty="0">
              <a:latin typeface="Century" panose="02040604050505020304" pitchFamily="18" charset="0"/>
            </a:endParaRPr>
          </a:p>
          <a:p>
            <a:pPr algn="just">
              <a:lnSpc>
                <a:spcPct val="150000"/>
              </a:lnSpc>
              <a:buClr>
                <a:srgbClr val="3278B8"/>
              </a:buClr>
            </a:pPr>
            <a:endParaRPr lang="en-US" dirty="0">
              <a:latin typeface="Century" panose="02040604050505020304" pitchFamily="18" charset="0"/>
            </a:endParaRP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6</a:t>
            </a:fld>
            <a:r>
              <a:rPr lang="en-US"/>
              <a:t> of 39</a:t>
            </a:r>
            <a:endParaRPr lang="en-US" dirty="0"/>
          </a:p>
        </p:txBody>
      </p:sp>
    </p:spTree>
    <p:extLst>
      <p:ext uri="{BB962C8B-B14F-4D97-AF65-F5344CB8AC3E}">
        <p14:creationId xmlns:p14="http://schemas.microsoft.com/office/powerpoint/2010/main" val="4287337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The World Wide Web</a:t>
            </a:r>
          </a:p>
        </p:txBody>
      </p:sp>
      <p:sp>
        <p:nvSpPr>
          <p:cNvPr id="6" name="Content Placeholder 2"/>
          <p:cNvSpPr>
            <a:spLocks noGrp="1"/>
          </p:cNvSpPr>
          <p:nvPr>
            <p:ph idx="1"/>
          </p:nvPr>
        </p:nvSpPr>
        <p:spPr>
          <a:xfrm>
            <a:off x="1000837" y="1234969"/>
            <a:ext cx="5512106" cy="5346986"/>
          </a:xfrm>
        </p:spPr>
        <p:txBody>
          <a:bodyPr>
            <a:normAutofit fontScale="85000" lnSpcReduction="20000"/>
          </a:bodyPr>
          <a:lstStyle/>
          <a:p>
            <a:pPr algn="just">
              <a:lnSpc>
                <a:spcPct val="150000"/>
              </a:lnSpc>
              <a:buClr>
                <a:srgbClr val="3278B8"/>
              </a:buClr>
            </a:pPr>
            <a:r>
              <a:rPr lang="en-US" sz="2400" dirty="0">
                <a:latin typeface="Century" panose="02040604050505020304" pitchFamily="18" charset="0"/>
              </a:rPr>
              <a:t>While people today often use the terms internet and world wide web interchangeably, they actually refer to quite different things.</a:t>
            </a:r>
          </a:p>
          <a:p>
            <a:pPr algn="just">
              <a:lnSpc>
                <a:spcPct val="150000"/>
              </a:lnSpc>
              <a:buClr>
                <a:srgbClr val="3278B8"/>
              </a:buClr>
            </a:pPr>
            <a:r>
              <a:rPr lang="en-US" sz="2400" dirty="0">
                <a:latin typeface="Century" panose="02040604050505020304" pitchFamily="18" charset="0"/>
              </a:rPr>
              <a:t>The internet refers to the actual network of connected computing devices. </a:t>
            </a:r>
          </a:p>
          <a:p>
            <a:pPr algn="just">
              <a:lnSpc>
                <a:spcPct val="150000"/>
              </a:lnSpc>
              <a:buClr>
                <a:srgbClr val="3278B8"/>
              </a:buClr>
            </a:pPr>
            <a:r>
              <a:rPr lang="en-US" sz="2400" dirty="0">
                <a:latin typeface="Century" panose="02040604050505020304" pitchFamily="18" charset="0"/>
              </a:rPr>
              <a:t>Although the internet was around in the 1980s, there was not an intuitive way for most people to browse the internet. </a:t>
            </a:r>
          </a:p>
          <a:p>
            <a:pPr algn="just">
              <a:lnSpc>
                <a:spcPct val="150000"/>
              </a:lnSpc>
              <a:buClr>
                <a:srgbClr val="3278B8"/>
              </a:buClr>
            </a:pPr>
            <a:r>
              <a:rPr lang="en-US" sz="2400" dirty="0">
                <a:latin typeface="Century" panose="02040604050505020304" pitchFamily="18" charset="0"/>
              </a:rPr>
              <a:t>The internet just sent messages produced by one computer and presented them to another computer.</a:t>
            </a:r>
          </a:p>
        </p:txBody>
      </p:sp>
      <p:pic>
        <p:nvPicPr>
          <p:cNvPr id="7" name="Picture 6"/>
          <p:cNvPicPr>
            <a:picLocks noChangeAspect="1"/>
          </p:cNvPicPr>
          <p:nvPr/>
        </p:nvPicPr>
        <p:blipFill>
          <a:blip r:embed="rId2"/>
          <a:stretch>
            <a:fillRect/>
          </a:stretch>
        </p:blipFill>
        <p:spPr>
          <a:xfrm>
            <a:off x="6857551" y="1940943"/>
            <a:ext cx="4927310" cy="2820837"/>
          </a:xfrm>
          <a:prstGeom prst="rect">
            <a:avLst/>
          </a:prstGeom>
        </p:spPr>
      </p:pic>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7</a:t>
            </a:fld>
            <a:r>
              <a:rPr lang="en-US"/>
              <a:t> of 39</a:t>
            </a:r>
            <a:endParaRPr lang="en-US" dirty="0"/>
          </a:p>
        </p:txBody>
      </p:sp>
    </p:spTree>
    <p:extLst>
      <p:ext uri="{BB962C8B-B14F-4D97-AF65-F5344CB8AC3E}">
        <p14:creationId xmlns:p14="http://schemas.microsoft.com/office/powerpoint/2010/main" val="2731273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The World Wide Web</a:t>
            </a:r>
          </a:p>
        </p:txBody>
      </p:sp>
      <p:sp>
        <p:nvSpPr>
          <p:cNvPr id="6" name="Content Placeholder 2"/>
          <p:cNvSpPr>
            <a:spLocks noGrp="1"/>
          </p:cNvSpPr>
          <p:nvPr>
            <p:ph idx="1"/>
          </p:nvPr>
        </p:nvSpPr>
        <p:spPr>
          <a:xfrm>
            <a:off x="1000837" y="1234969"/>
            <a:ext cx="10058400" cy="5346986"/>
          </a:xfrm>
        </p:spPr>
        <p:txBody>
          <a:bodyPr>
            <a:normAutofit fontScale="92500" lnSpcReduction="10000"/>
          </a:bodyPr>
          <a:lstStyle/>
          <a:p>
            <a:pPr algn="just">
              <a:lnSpc>
                <a:spcPct val="150000"/>
              </a:lnSpc>
              <a:buClr>
                <a:srgbClr val="3278B8"/>
              </a:buClr>
            </a:pPr>
            <a:r>
              <a:rPr lang="en-US" sz="2400" dirty="0">
                <a:latin typeface="Century" panose="02040604050505020304" pitchFamily="18" charset="0"/>
              </a:rPr>
              <a:t>Engagement with the internet changed in 1989 when Tim Berners-Lee invented the world wide web. </a:t>
            </a:r>
          </a:p>
          <a:p>
            <a:pPr algn="just">
              <a:lnSpc>
                <a:spcPct val="150000"/>
              </a:lnSpc>
              <a:buClr>
                <a:srgbClr val="3278B8"/>
              </a:buClr>
            </a:pPr>
            <a:r>
              <a:rPr lang="en-US" sz="2400" dirty="0">
                <a:latin typeface="Century" panose="02040604050505020304" pitchFamily="18" charset="0"/>
              </a:rPr>
              <a:t>The world wide web is a collection of interlinked websites and other web resources. </a:t>
            </a:r>
          </a:p>
          <a:p>
            <a:pPr algn="just">
              <a:lnSpc>
                <a:spcPct val="150000"/>
              </a:lnSpc>
              <a:buClr>
                <a:srgbClr val="3278B8"/>
              </a:buClr>
            </a:pPr>
            <a:r>
              <a:rPr lang="en-US" sz="2400" dirty="0">
                <a:solidFill>
                  <a:srgbClr val="C00000"/>
                </a:solidFill>
                <a:latin typeface="Century" panose="02040604050505020304" pitchFamily="18" charset="0"/>
              </a:rPr>
              <a:t>The world wide web, in combination with the rise of web browsers in the 1990s, </a:t>
            </a:r>
            <a:r>
              <a:rPr lang="en-US" sz="2400" dirty="0">
                <a:latin typeface="Century" panose="02040604050505020304" pitchFamily="18" charset="0"/>
              </a:rPr>
              <a:t>introduced a user-friendly interface that enabled users to browse multimedia content and interact with other users.</a:t>
            </a:r>
          </a:p>
          <a:p>
            <a:pPr algn="just">
              <a:lnSpc>
                <a:spcPct val="150000"/>
              </a:lnSpc>
              <a:buClr>
                <a:srgbClr val="3278B8"/>
              </a:buClr>
            </a:pPr>
            <a:r>
              <a:rPr lang="en-US" sz="2400" dirty="0">
                <a:latin typeface="Century" panose="02040604050505020304" pitchFamily="18" charset="0"/>
              </a:rPr>
              <a:t>The invention of the world wide web led to the use of the internet in wider society through the 1990s and the creation of a variety of websites that are still in use today.</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8</a:t>
            </a:fld>
            <a:r>
              <a:rPr lang="en-US"/>
              <a:t> of 39</a:t>
            </a:r>
            <a:endParaRPr lang="en-US" dirty="0"/>
          </a:p>
        </p:txBody>
      </p:sp>
    </p:spTree>
    <p:extLst>
      <p:ext uri="{BB962C8B-B14F-4D97-AF65-F5344CB8AC3E}">
        <p14:creationId xmlns:p14="http://schemas.microsoft.com/office/powerpoint/2010/main" val="1772824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21434"/>
          </a:xfrm>
          <a:prstGeom prst="rect">
            <a:avLst/>
          </a:prstGeom>
          <a:gradFill flip="none" rotWithShape="1">
            <a:gsLst>
              <a:gs pos="0">
                <a:srgbClr val="3278B8">
                  <a:shade val="30000"/>
                  <a:satMod val="115000"/>
                </a:srgbClr>
              </a:gs>
              <a:gs pos="50000">
                <a:srgbClr val="3278B8">
                  <a:shade val="67500"/>
                  <a:satMod val="115000"/>
                </a:srgbClr>
              </a:gs>
              <a:gs pos="100000">
                <a:srgbClr val="3278B8">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Century" panose="02040604050505020304" pitchFamily="18" charset="0"/>
              </a:rPr>
              <a:t>Browsers and Servers</a:t>
            </a:r>
          </a:p>
        </p:txBody>
      </p:sp>
      <p:sp>
        <p:nvSpPr>
          <p:cNvPr id="6" name="Content Placeholder 2"/>
          <p:cNvSpPr>
            <a:spLocks noGrp="1"/>
          </p:cNvSpPr>
          <p:nvPr>
            <p:ph idx="1"/>
          </p:nvPr>
        </p:nvSpPr>
        <p:spPr>
          <a:xfrm>
            <a:off x="1000837" y="1234969"/>
            <a:ext cx="10058400" cy="5346986"/>
          </a:xfrm>
        </p:spPr>
        <p:txBody>
          <a:bodyPr>
            <a:normAutofit fontScale="92500"/>
          </a:bodyPr>
          <a:lstStyle/>
          <a:p>
            <a:pPr algn="just">
              <a:lnSpc>
                <a:spcPct val="150000"/>
              </a:lnSpc>
              <a:buClr>
                <a:srgbClr val="3278B8"/>
              </a:buClr>
            </a:pPr>
            <a:r>
              <a:rPr lang="en-US" sz="2400" dirty="0">
                <a:latin typeface="Century" panose="02040604050505020304" pitchFamily="18" charset="0"/>
              </a:rPr>
              <a:t>As we’ve seen, the internet is a network that links computer devices worldwide, enabling people to share information with one another despite vast distances. But how is information sent from one device to another?</a:t>
            </a:r>
          </a:p>
          <a:p>
            <a:pPr algn="just">
              <a:lnSpc>
                <a:spcPct val="150000"/>
              </a:lnSpc>
              <a:buClr>
                <a:srgbClr val="3278B8"/>
              </a:buClr>
            </a:pPr>
            <a:r>
              <a:rPr lang="en-US" sz="2400" dirty="0">
                <a:latin typeface="Century" panose="02040604050505020304" pitchFamily="18" charset="0"/>
              </a:rPr>
              <a:t>One way of understanding this process is to look at the client-server model. </a:t>
            </a:r>
          </a:p>
          <a:p>
            <a:pPr algn="just">
              <a:lnSpc>
                <a:spcPct val="150000"/>
              </a:lnSpc>
              <a:buClr>
                <a:srgbClr val="3278B8"/>
              </a:buClr>
            </a:pPr>
            <a:r>
              <a:rPr lang="en-US" sz="2400" dirty="0">
                <a:solidFill>
                  <a:srgbClr val="C00000"/>
                </a:solidFill>
                <a:latin typeface="Century" panose="02040604050505020304" pitchFamily="18" charset="0"/>
              </a:rPr>
              <a:t>In this model, the client refers to the user’s device or program that is making a request for data. </a:t>
            </a:r>
          </a:p>
          <a:p>
            <a:pPr algn="just">
              <a:lnSpc>
                <a:spcPct val="150000"/>
              </a:lnSpc>
              <a:buClr>
                <a:srgbClr val="3278B8"/>
              </a:buClr>
            </a:pPr>
            <a:r>
              <a:rPr lang="en-US" sz="2400" dirty="0">
                <a:latin typeface="Century" panose="02040604050505020304" pitchFamily="18" charset="0"/>
              </a:rPr>
              <a:t>A client can be a browser or application running on a user’s computer, smartphone, or tablet.</a:t>
            </a:r>
          </a:p>
        </p:txBody>
      </p:sp>
      <p:sp>
        <p:nvSpPr>
          <p:cNvPr id="2" name="Slide Number Placeholder 1"/>
          <p:cNvSpPr>
            <a:spLocks noGrp="1"/>
          </p:cNvSpPr>
          <p:nvPr>
            <p:ph type="sldNum" sz="quarter" idx="12"/>
          </p:nvPr>
        </p:nvSpPr>
        <p:spPr/>
        <p:txBody>
          <a:bodyPr/>
          <a:lstStyle/>
          <a:p>
            <a:r>
              <a:rPr lang="en-US"/>
              <a:t>Slide </a:t>
            </a:r>
            <a:fld id="{4FAB73BC-B049-4115-A692-8D63A059BFB8}" type="slidenum">
              <a:rPr lang="en-US" smtClean="0"/>
              <a:pPr/>
              <a:t>9</a:t>
            </a:fld>
            <a:r>
              <a:rPr lang="en-US"/>
              <a:t> of 39</a:t>
            </a:r>
            <a:endParaRPr lang="en-US" dirty="0"/>
          </a:p>
        </p:txBody>
      </p:sp>
    </p:spTree>
    <p:extLst>
      <p:ext uri="{BB962C8B-B14F-4D97-AF65-F5344CB8AC3E}">
        <p14:creationId xmlns:p14="http://schemas.microsoft.com/office/powerpoint/2010/main" val="1456985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EC748FDEB01F4FB05F08A9A3410664" ma:contentTypeVersion="0" ma:contentTypeDescription="Create a new document." ma:contentTypeScope="" ma:versionID="7523399d909b93287ced776d72419184">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A72AEB-4407-4267-B74B-4F4FD19EDA14}"/>
</file>

<file path=customXml/itemProps2.xml><?xml version="1.0" encoding="utf-8"?>
<ds:datastoreItem xmlns:ds="http://schemas.openxmlformats.org/officeDocument/2006/customXml" ds:itemID="{5AED7FE7-ECB2-4734-AB31-D574A5A599E0}"/>
</file>

<file path=customXml/itemProps3.xml><?xml version="1.0" encoding="utf-8"?>
<ds:datastoreItem xmlns:ds="http://schemas.openxmlformats.org/officeDocument/2006/customXml" ds:itemID="{50F1B686-DF7F-4362-9408-7A724AFD057E}"/>
</file>

<file path=docProps/app.xml><?xml version="1.0" encoding="utf-8"?>
<Properties xmlns="http://schemas.openxmlformats.org/officeDocument/2006/extended-properties" xmlns:vt="http://schemas.openxmlformats.org/officeDocument/2006/docPropsVTypes">
  <Template/>
  <TotalTime>2751</TotalTime>
  <Words>1973</Words>
  <Application>Microsoft Office PowerPoint</Application>
  <PresentationFormat>Widescreen</PresentationFormat>
  <Paragraphs>234</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Century</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 language</dc:title>
  <dc:creator>Yousef Alraba'nah</dc:creator>
  <cp:lastModifiedBy>Admin</cp:lastModifiedBy>
  <cp:revision>355</cp:revision>
  <dcterms:created xsi:type="dcterms:W3CDTF">2020-03-18T20:21:22Z</dcterms:created>
  <dcterms:modified xsi:type="dcterms:W3CDTF">2023-04-06T20:35:10Z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0x010100A8EC748FDEB01F4FB05F08A9A3410664</vt:lpwstr>
  </property>
</Properties>
</file>